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3" r:id="rId3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660066"/>
    <a:srgbClr val="FF66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 autoAdjust="0"/>
    <p:restoredTop sz="94576" autoAdjust="0"/>
  </p:normalViewPr>
  <p:slideViewPr>
    <p:cSldViewPr>
      <p:cViewPr>
        <p:scale>
          <a:sx n="70" d="100"/>
          <a:sy n="70" d="100"/>
        </p:scale>
        <p:origin x="10" y="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CA993-F169-4B61-A34F-2D2AABF9EF14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B5DF2-1A93-41C0-9733-5F4C68C0310D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09F93-7430-4240-BB9D-D7FEFD517504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DFBF8-F1DD-4F95-9573-0BF61CC140B5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B35E6-AD61-4FC9-99C0-DD297595F2B9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88600-AA08-4244-90A1-0F9DCA6E54BB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63331-1BA4-4E1E-9787-FC2C13B875DA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88A50-389E-4B25-BC74-A2F8237CFB14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76489-93F2-49B2-B928-5FDC76F7FE19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ACBE2-080A-4183-A49E-AA3F2742F131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3182A-54DD-44DB-AFBC-3DCD780DD3A5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B3C57-446E-4E31-9019-2B2F0C7C74C8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751D8-5715-4160-9839-5E5ADFD73408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8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9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43876-2F06-4870-95AD-0AB9DB0D4741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0BBA9-29AD-4AC0-B98F-53F0339E541C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4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5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40B6C-D8BB-45DF-8F14-1FEA65129B01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FB229-1CEE-4EEE-8184-0376F477ACAB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3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4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E4A42-2CF7-45BC-8724-6283B87EE1D2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B7E4B-CA66-4C44-89C4-28470C620B28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789BA-6DF3-4BE0-B17A-5E02BCC20FF9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e-IL" noProof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30401-5CCE-4510-ABCE-6C0DE047FBFC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30D9A-A1AB-4A81-BB77-5018A7E265C0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39999">
              <a:srgbClr val="85C2FF"/>
            </a:gs>
            <a:gs pos="70000">
              <a:srgbClr val="C4D6EB"/>
            </a:gs>
            <a:gs pos="100000">
              <a:srgbClr val="00B0F0"/>
            </a:gs>
            <a:gs pos="100000">
              <a:srgbClr val="FFEBFA"/>
            </a:gs>
          </a:gsLst>
          <a:lin ang="13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מציין מיקום של כותרת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 smtClean="0"/>
              <a:t>לחץ כדי לערוך סגנון כותרת של תבנית בסיס</a:t>
            </a:r>
          </a:p>
        </p:txBody>
      </p:sp>
      <p:sp>
        <p:nvSpPr>
          <p:cNvPr id="1027" name="מציין מיקום טקסט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388AFC-6BCD-4C85-B8A3-20DB5A83EB32}" type="datetimeFigureOut">
              <a:rPr lang="he-IL"/>
              <a:pPr>
                <a:defRPr/>
              </a:pPr>
              <a:t>ו'/אייר/תשע"ה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D112A9-FFCF-4188-86ED-BE3DBD81AAF3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36737" y="2217058"/>
            <a:ext cx="9289257" cy="707886"/>
          </a:xfrm>
          <a:prstGeom prst="rect">
            <a:avLst/>
          </a:prstGeom>
          <a:noFill/>
          <a:ln w="57150">
            <a:noFill/>
          </a:ln>
          <a:effectLst>
            <a:glow rad="101600">
              <a:schemeClr val="bg1">
                <a:alpha val="60000"/>
              </a:schemeClr>
            </a:glow>
          </a:effectLst>
        </p:spPr>
        <p:txBody>
          <a:bodyPr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e-IL" sz="4000" b="1" u="sng" dirty="0">
                <a:ln w="19050">
                  <a:solidFill>
                    <a:srgbClr val="000099"/>
                  </a:solidFill>
                  <a:prstDash val="solid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"יוצרים שכנות טובה"</a:t>
            </a:r>
          </a:p>
        </p:txBody>
      </p:sp>
      <p:sp>
        <p:nvSpPr>
          <p:cNvPr id="2051" name="מלבן 3"/>
          <p:cNvSpPr>
            <a:spLocks noChangeArrowheads="1"/>
          </p:cNvSpPr>
          <p:nvPr/>
        </p:nvSpPr>
        <p:spPr bwMode="auto">
          <a:xfrm>
            <a:off x="-396875" y="3308350"/>
            <a:ext cx="99377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endParaRPr lang="he-IL" sz="100">
              <a:solidFill>
                <a:srgbClr val="000099"/>
              </a:solidFill>
              <a:latin typeface="Calibri" pitchFamily="34" charset="0"/>
            </a:endParaRPr>
          </a:p>
          <a:p>
            <a:pPr algn="ctr">
              <a:lnSpc>
                <a:spcPct val="150000"/>
              </a:lnSpc>
            </a:pPr>
            <a:endParaRPr lang="he-IL" sz="100">
              <a:solidFill>
                <a:srgbClr val="000099"/>
              </a:solidFill>
              <a:latin typeface="Calibri" pitchFamily="34" charset="0"/>
            </a:endParaRPr>
          </a:p>
          <a:p>
            <a:pPr algn="ctr"/>
            <a:r>
              <a:rPr lang="he-IL" b="1">
                <a:solidFill>
                  <a:srgbClr val="000099"/>
                </a:solidFill>
                <a:latin typeface="Calibri" pitchFamily="34" charset="0"/>
              </a:rPr>
              <a:t>מנחת הפרקטיקום: </a:t>
            </a:r>
            <a:r>
              <a:rPr lang="he-IL">
                <a:solidFill>
                  <a:srgbClr val="000099"/>
                </a:solidFill>
                <a:latin typeface="Calibri" pitchFamily="34" charset="0"/>
              </a:rPr>
              <a:t>ד"ר ארנה בראון-לבינסון - ראש התוכנית לניהול וישוב סכסוכים, </a:t>
            </a:r>
          </a:p>
          <a:p>
            <a:pPr algn="ctr"/>
            <a:r>
              <a:rPr lang="he-IL">
                <a:solidFill>
                  <a:srgbClr val="000099"/>
                </a:solidFill>
                <a:latin typeface="Calibri" pitchFamily="34" charset="0"/>
              </a:rPr>
              <a:t>אוניברסיטת בן גוריון.</a:t>
            </a:r>
          </a:p>
          <a:p>
            <a:pPr algn="ctr">
              <a:lnSpc>
                <a:spcPct val="150000"/>
              </a:lnSpc>
            </a:pPr>
            <a:r>
              <a:rPr lang="he-IL" b="1">
                <a:solidFill>
                  <a:srgbClr val="000099"/>
                </a:solidFill>
                <a:latin typeface="Calibri" pitchFamily="34" charset="0"/>
              </a:rPr>
              <a:t>אשת הקשר וחיבור עם השטח: </a:t>
            </a:r>
            <a:r>
              <a:rPr lang="he-IL">
                <a:solidFill>
                  <a:srgbClr val="000099"/>
                </a:solidFill>
                <a:latin typeface="Calibri" pitchFamily="34" charset="0"/>
              </a:rPr>
              <a:t>עו"ס נועה ברקאי.</a:t>
            </a:r>
          </a:p>
        </p:txBody>
      </p:sp>
      <p:pic>
        <p:nvPicPr>
          <p:cNvPr id="5" name="תמונ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1934" y="304972"/>
            <a:ext cx="2283771" cy="1395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04972"/>
            <a:ext cx="887694" cy="1135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r="11256"/>
          <a:stretch>
            <a:fillRect/>
          </a:stretch>
        </p:blipFill>
        <p:spPr bwMode="auto">
          <a:xfrm>
            <a:off x="6444208" y="304972"/>
            <a:ext cx="759759" cy="11244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לבן מעוגל 8"/>
          <p:cNvSpPr/>
          <p:nvPr/>
        </p:nvSpPr>
        <p:spPr>
          <a:xfrm>
            <a:off x="5867400" y="3933825"/>
            <a:ext cx="2665413" cy="287338"/>
          </a:xfrm>
          <a:prstGeom prst="round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sp>
        <p:nvSpPr>
          <p:cNvPr id="8" name="מלבן מעוגל 7"/>
          <p:cNvSpPr/>
          <p:nvPr/>
        </p:nvSpPr>
        <p:spPr>
          <a:xfrm>
            <a:off x="6804025" y="2276475"/>
            <a:ext cx="1728788" cy="288925"/>
          </a:xfrm>
          <a:prstGeom prst="round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sp>
        <p:nvSpPr>
          <p:cNvPr id="7" name="מלבן מעוגל 6"/>
          <p:cNvSpPr/>
          <p:nvPr/>
        </p:nvSpPr>
        <p:spPr>
          <a:xfrm>
            <a:off x="6948488" y="620713"/>
            <a:ext cx="1584325" cy="287337"/>
          </a:xfrm>
          <a:prstGeom prst="round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sp>
        <p:nvSpPr>
          <p:cNvPr id="3" name="מלבן 2"/>
          <p:cNvSpPr/>
          <p:nvPr/>
        </p:nvSpPr>
        <p:spPr>
          <a:xfrm>
            <a:off x="485775" y="549275"/>
            <a:ext cx="8047038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e-IL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אודות הפרויקט: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he-IL" sz="600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התוכנית לניהול וישוב סכסוכים בשיתוף עם התוכנית לכלים יצירתיים במחלקה לעבודה סוציאלית באוניברסיטת בן </a:t>
            </a:r>
            <a:r>
              <a:rPr lang="he-IL" dirty="0" err="1">
                <a:solidFill>
                  <a:srgbClr val="000099"/>
                </a:solidFill>
                <a:latin typeface="+mn-lt"/>
                <a:cs typeface="+mn-cs"/>
              </a:rPr>
              <a:t>גוריון</a:t>
            </a: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, במימון "מטה היישום להתיישבות הבדואית בנגב"                                  ובליווי "עיר ללא אלימות", החליטו לשלב כוחות ולצאת לפרויקט משלב מחקר אשר יצור דיאלוג בין מתבגרים מיישובים יהודים ובדואים בנגב תוך עשייה משותפת.</a:t>
            </a:r>
            <a:endParaRPr lang="he-IL" sz="1600" dirty="0">
              <a:solidFill>
                <a:srgbClr val="000099"/>
              </a:solidFill>
              <a:latin typeface="+mn-lt"/>
              <a:cs typeface="+mn-cs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611188" y="2219325"/>
            <a:ext cx="795655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e-IL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רציונאל הפרויקט: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he-IL" sz="600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בשנים האחרונות אנו נתקלים במתיחות בין הישובים היהודים לישובי הבדואים בדרום.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המתיחות בשנים האחרונות בכלל ובתקופה זו בפרט, נוצרת לרוב על רקע של חוסר הכרות עם </a:t>
            </a:r>
            <a:r>
              <a:rPr lang="he-IL" dirty="0" err="1">
                <a:solidFill>
                  <a:srgbClr val="000099"/>
                </a:solidFill>
                <a:latin typeface="+mn-lt"/>
                <a:cs typeface="+mn-cs"/>
              </a:rPr>
              <a:t>ה'אחר</a:t>
            </a: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', חוסר הבנה, מחסומי שפה ותקשורת, הבדלים תרבותיים ועוד אתגרים רבים ושונים. כל אלו מונעים משני הצדדים להתקרב, להתערות ולקיים שכנות אמיתית וטובה.</a:t>
            </a:r>
          </a:p>
        </p:txBody>
      </p:sp>
      <p:sp>
        <p:nvSpPr>
          <p:cNvPr id="5" name="מלבן 4"/>
          <p:cNvSpPr/>
          <p:nvPr/>
        </p:nvSpPr>
        <p:spPr>
          <a:xfrm>
            <a:off x="827584" y="3861048"/>
            <a:ext cx="7812360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he-IL" b="1" dirty="0">
                <a:ln w="3155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 מטרות הפרויקט ו</a:t>
            </a:r>
            <a:r>
              <a:rPr lang="he-IL" b="1" dirty="0">
                <a:ln w="3155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המפגשים:</a:t>
            </a:r>
          </a:p>
          <a:p>
            <a:pPr algn="just" eaLnBrk="0" hangingPunct="0">
              <a:defRPr/>
            </a:pPr>
            <a:endParaRPr lang="he-IL" sz="800" b="1" dirty="0">
              <a:ln w="31550" cmpd="sng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e-IL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&gt; </a:t>
            </a: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לייצר מפגש חיובי והכרות של הדומה והשונה ל"שכן הגר בישוב הסמוך אליי",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תוך שימוש בכלים שונים ובדרכים יצירתיות לצורך גישור על קשיי שפה ועמדות </a:t>
            </a:r>
            <a:r>
              <a:rPr lang="he-IL">
                <a:solidFill>
                  <a:srgbClr val="000099"/>
                </a:solidFill>
                <a:latin typeface="+mn-lt"/>
                <a:cs typeface="+mn-cs"/>
              </a:rPr>
              <a:t>(תיאוריית </a:t>
            </a: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המגע).</a:t>
            </a:r>
            <a:endParaRPr lang="he-IL" b="1" dirty="0">
              <a:solidFill>
                <a:srgbClr val="000099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he-IL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&gt;</a:t>
            </a: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  פיתוח יכולת חוצה תרבויות, </a:t>
            </a:r>
            <a:r>
              <a:rPr lang="he-IL" dirty="0">
                <a:solidFill>
                  <a:srgbClr val="000099"/>
                </a:solidFill>
                <a:latin typeface="Calibri" pitchFamily="34" charset="0"/>
                <a:cs typeface="Arial" pitchFamily="34" charset="0"/>
              </a:rPr>
              <a:t>תוך התנסויות וחוויות בין תרבותיות: </a:t>
            </a: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היכרות עם הסמלים   והמאפיינים של התרבות האתנית החיצונית. זאת כדי לסייע לנוער להכיר ולהבין את תרבותו של </a:t>
            </a:r>
            <a:r>
              <a:rPr lang="he-IL" dirty="0" err="1">
                <a:solidFill>
                  <a:srgbClr val="000099"/>
                </a:solidFill>
                <a:latin typeface="+mn-lt"/>
                <a:cs typeface="+mn-cs"/>
              </a:rPr>
              <a:t>ה'אחר</a:t>
            </a: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'.</a:t>
            </a:r>
          </a:p>
          <a:p>
            <a:pPr algn="just" eaLnBrk="0" hangingPunct="0">
              <a:defRPr/>
            </a:pPr>
            <a:r>
              <a:rPr lang="he-IL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&gt;</a:t>
            </a:r>
            <a:r>
              <a:rPr lang="he-IL" b="1" dirty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he-IL" dirty="0">
                <a:solidFill>
                  <a:srgbClr val="000099"/>
                </a:solidFill>
                <a:latin typeface="+mn-lt"/>
                <a:cs typeface="+mn-cs"/>
              </a:rPr>
              <a:t>הפחתת סטריאוטיפים שליליים, דעות קדומות וביעור הבורות על ידי הקניית מידע לשתי הקבוצות השכנות.</a:t>
            </a:r>
            <a:endParaRPr lang="he-IL" dirty="0">
              <a:latin typeface="+mn-lt"/>
              <a:cs typeface="+mn-cs"/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250825" y="304800"/>
            <a:ext cx="8713788" cy="6219825"/>
          </a:xfrm>
          <a:prstGeom prst="round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התאמה אישית 2">
      <a:dk1>
        <a:srgbClr val="BAD1ED"/>
      </a:dk1>
      <a:lt1>
        <a:sysClr val="window" lastClr="FFFFFF"/>
      </a:lt1>
      <a:dk2>
        <a:srgbClr val="8DB3E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התלהבות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3844</TotalTime>
  <Words>229</Words>
  <Application>Microsoft Office PowerPoint</Application>
  <PresentationFormat>‫הצגה על המסך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ערכת נושא Office</vt:lpstr>
      <vt:lpstr>שקופית 1</vt:lpstr>
      <vt:lpstr>שקופית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שקופית 1</dc:title>
  <dc:creator>Sharon</dc:creator>
  <cp:lastModifiedBy>Boris Rozenberg</cp:lastModifiedBy>
  <cp:revision>84</cp:revision>
  <dcterms:created xsi:type="dcterms:W3CDTF">2014-05-23T06:38:08Z</dcterms:created>
  <dcterms:modified xsi:type="dcterms:W3CDTF">2015-04-25T16:47:55Z</dcterms:modified>
</cp:coreProperties>
</file>