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36" r:id="rId1"/>
  </p:sldMasterIdLst>
  <p:sldIdLst>
    <p:sldId id="256" r:id="rId2"/>
    <p:sldId id="273" r:id="rId3"/>
    <p:sldId id="274" r:id="rId4"/>
    <p:sldId id="275" r:id="rId5"/>
    <p:sldId id="293" r:id="rId6"/>
    <p:sldId id="272" r:id="rId7"/>
    <p:sldId id="285" r:id="rId8"/>
    <p:sldId id="287" r:id="rId9"/>
    <p:sldId id="284" r:id="rId10"/>
    <p:sldId id="286" r:id="rId11"/>
    <p:sldId id="288" r:id="rId12"/>
    <p:sldId id="277" r:id="rId13"/>
    <p:sldId id="267" r:id="rId14"/>
    <p:sldId id="269" r:id="rId15"/>
    <p:sldId id="270" r:id="rId16"/>
    <p:sldId id="282" r:id="rId17"/>
    <p:sldId id="278" r:id="rId18"/>
    <p:sldId id="279" r:id="rId19"/>
    <p:sldId id="280" r:id="rId20"/>
    <p:sldId id="281" r:id="rId21"/>
    <p:sldId id="292" r:id="rId22"/>
    <p:sldId id="289" r:id="rId23"/>
    <p:sldId id="290" r:id="rId24"/>
    <p:sldId id="294" r:id="rId25"/>
    <p:sldId id="298" r:id="rId26"/>
    <p:sldId id="283" r:id="rId27"/>
    <p:sldId id="296" r:id="rId28"/>
    <p:sldId id="297" r:id="rId29"/>
    <p:sldId id="295" r:id="rId30"/>
    <p:sldId id="265" r:id="rId31"/>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סגנון בהיר 3 - הדגשה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סגנון ערכת נושא 1 - הדגשה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סגנון בהיר 2 - הדגשה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סגנון בהיר 1 - הדגשה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סגנון בהיר 1 - הדגשה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ללא סגנון, רשת טבלה">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p:scale>
          <a:sx n="77" d="100"/>
          <a:sy n="77" d="100"/>
        </p:scale>
        <p:origin x="-1176" y="204"/>
      </p:cViewPr>
      <p:guideLst>
        <p:guide orient="horz" pos="2160"/>
        <p:guide pos="2880"/>
      </p:guideLst>
    </p:cSldViewPr>
  </p:slideViewPr>
  <p:outlineViewPr>
    <p:cViewPr>
      <p:scale>
        <a:sx n="33" d="100"/>
        <a:sy n="33" d="100"/>
      </p:scale>
      <p:origin x="0" y="57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93E5AE-453C-4258-AD0C-6656DCAB6C9C}" type="doc">
      <dgm:prSet loTypeId="urn:microsoft.com/office/officeart/2005/8/layout/target3" loCatId="list" qsTypeId="urn:microsoft.com/office/officeart/2005/8/quickstyle/3d3" qsCatId="3D" csTypeId="urn:microsoft.com/office/officeart/2005/8/colors/colorful2" csCatId="colorful" phldr="1"/>
      <dgm:spPr/>
      <dgm:t>
        <a:bodyPr/>
        <a:lstStyle/>
        <a:p>
          <a:pPr rtl="1"/>
          <a:endParaRPr lang="he-IL"/>
        </a:p>
      </dgm:t>
    </dgm:pt>
    <dgm:pt modelId="{7DD65224-8EFE-4B2D-86B0-3A4C0594D9D3}">
      <dgm:prSet phldrT="[טקסט]"/>
      <dgm:spPr/>
      <dgm:t>
        <a:bodyPr/>
        <a:lstStyle/>
        <a:p>
          <a:pPr rtl="1"/>
          <a:r>
            <a:rPr lang="en-US"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MUN </a:t>
          </a:r>
          <a:r>
            <a:rPr lang="he-IL"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 מודל האומות המאוחדות </a:t>
          </a:r>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969210D4-B0BD-429F-91DB-919110C1236D}" type="parTrans" cxnId="{80831076-177B-43F6-AFAD-067EE17FE82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8C8F3FA5-CE12-46C8-A296-0B4FE251A4BC}" type="sibTrans" cxnId="{80831076-177B-43F6-AFAD-067EE17FE82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ABDD8617-458D-4FE8-9D58-31CEC37B51B5}">
      <dgm:prSet phldrT="[טקסט]"/>
      <dgm:spPr/>
      <dgm:t>
        <a:bodyPr/>
        <a:lstStyle/>
        <a:p>
          <a:pPr rtl="1"/>
          <a:r>
            <a:rPr lang="en-US"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VOICES</a:t>
          </a:r>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DA8AB7A0-8847-4BD4-8EF3-1462F3F3A9C2}" type="parTrans" cxnId="{5A21F60F-AD09-4492-BF19-738101B52A31}">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F5757E8B-481A-4458-9829-2662B59EF220}" type="sibTrans" cxnId="{5A21F60F-AD09-4492-BF19-738101B52A31}">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09FE42ED-5B5F-4639-A6E2-8C069FA6D665}">
      <dgm:prSet phldrT="[טקסט]"/>
      <dgm:spPr/>
      <dgm:t>
        <a:bodyPr/>
        <a:lstStyle/>
        <a:p>
          <a:pPr rtl="1"/>
          <a:r>
            <a:rPr lang="he-IL"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מפגש תלת תרבותי גרמניה חברה ערבית חברה יהודית</a:t>
          </a:r>
          <a:r>
            <a:rPr lang="ar-SA"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	</a:t>
          </a:r>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67E9F0E0-E4F2-4133-996B-7D425BD5065F}" type="parTrans" cxnId="{A905A812-EB2F-434E-B7DA-D0AB93B6F62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394CA964-82EA-4DC0-8765-E15285083E42}" type="sibTrans" cxnId="{A905A812-EB2F-434E-B7DA-D0AB93B6F62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D919EA2F-62E9-43CD-B5A3-D33ABBEDCAF7}">
      <dgm:prSet phldrT="[טקסט]"/>
      <dgm:spPr/>
      <dgm:t>
        <a:bodyPr/>
        <a:lstStyle/>
        <a:p>
          <a:pPr rtl="1"/>
          <a:r>
            <a:rPr lang="he-IL" b="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דיאלוג וזהות</a:t>
          </a:r>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7088688D-7E45-40EE-85B7-605CA35FE4C1}" type="parTrans" cxnId="{0C86C07B-F5FB-42F5-8DA6-D8F80F46590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030A1AB0-DBFA-4D38-A8C1-4DE57F1216DD}" type="sibTrans" cxnId="{0C86C07B-F5FB-42F5-8DA6-D8F80F465905}">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E6CFBDF2-6DDA-4FA8-8CC6-08455A247E54}">
      <dgm:prSet phldrT="[טקסט]"/>
      <dgm:spPr/>
      <dgm:t>
        <a:bodyPr/>
        <a:lstStyle/>
        <a:p>
          <a:pPr rtl="1"/>
          <a:r>
            <a:rPr lang="he-IL" b="0" cap="none" spc="0" smtClean="0">
              <a:ln w="18415" cmpd="sng">
                <a:noFill/>
                <a:prstDash val="solid"/>
              </a:ln>
              <a:solidFill>
                <a:schemeClr val="accent2">
                  <a:lumMod val="50000"/>
                </a:schemeClr>
              </a:solidFill>
              <a:effectLst>
                <a:outerShdw blurRad="63500" dir="3600000" algn="tl" rotWithShape="0">
                  <a:srgbClr val="000000">
                    <a:alpha val="70000"/>
                  </a:srgbClr>
                </a:outerShdw>
              </a:effectLst>
            </a:rPr>
            <a:t>מפגש תרבותי עם בית ספר קרית אונו</a:t>
          </a:r>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10BBF383-0534-44E4-9CE4-BA284CB5D3A7}" type="parTrans" cxnId="{A41F2AC5-7F25-4F64-8452-F25EA27218E4}">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6DFC7B03-C5C9-4C29-A77F-28F891042995}" type="sibTrans" cxnId="{A41F2AC5-7F25-4F64-8452-F25EA27218E4}">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7E7044CA-2138-41CC-9395-5D44F9C44E6D}">
      <dgm:prSet phldrT="[טקסט]"/>
      <dgm:spPr/>
      <dgm:t>
        <a:bodyPr/>
        <a:lstStyle/>
        <a:p>
          <a:pPr rtl="1"/>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0E894B43-47A8-43D0-8AD4-8FAC1533650A}" type="parTrans" cxnId="{7B3D04F8-07F7-4F4C-88F9-C4A356491F28}">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D4807EA4-76E0-4A5C-93FD-9FD5A4E5845A}" type="sibTrans" cxnId="{7B3D04F8-07F7-4F4C-88F9-C4A356491F28}">
      <dgm:prSet/>
      <dgm:spPr/>
      <dgm:t>
        <a:bodyPr/>
        <a:lstStyle/>
        <a:p>
          <a:pPr rtl="1"/>
          <a:endParaRPr lang="he-IL" b="0" cap="none" spc="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756E5303-6B1E-4EFE-98FD-BB2867616173}">
      <dgm:prSet phldrT="[טקסט]"/>
      <dgm:spPr/>
      <dgm:t>
        <a:bodyPr/>
        <a:lstStyle/>
        <a:p>
          <a:pPr rtl="1"/>
          <a:endParaRPr lang="he-IL" b="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gm:t>
    </dgm:pt>
    <dgm:pt modelId="{98E13AF8-998B-4ED3-AF2C-C668839C488B}" type="parTrans" cxnId="{DC3704F4-60BD-487F-AAAE-4E545A7549E6}">
      <dgm:prSet/>
      <dgm:spPr/>
      <dgm:t>
        <a:bodyPr/>
        <a:lstStyle/>
        <a:p>
          <a:pPr rtl="1"/>
          <a:endParaRPr lang="he-IL">
            <a:solidFill>
              <a:schemeClr val="accent2">
                <a:lumMod val="50000"/>
              </a:schemeClr>
            </a:solidFill>
          </a:endParaRPr>
        </a:p>
      </dgm:t>
    </dgm:pt>
    <dgm:pt modelId="{62F8A0E0-CEC4-41A0-B9DE-CB00F5B0BF30}" type="sibTrans" cxnId="{DC3704F4-60BD-487F-AAAE-4E545A7549E6}">
      <dgm:prSet/>
      <dgm:spPr/>
      <dgm:t>
        <a:bodyPr/>
        <a:lstStyle/>
        <a:p>
          <a:pPr rtl="1"/>
          <a:endParaRPr lang="he-IL">
            <a:solidFill>
              <a:schemeClr val="accent2">
                <a:lumMod val="50000"/>
              </a:schemeClr>
            </a:solidFill>
          </a:endParaRPr>
        </a:p>
      </dgm:t>
    </dgm:pt>
    <dgm:pt modelId="{9DC427AE-7C0F-4F50-A225-FB7B2CF8BE78}" type="pres">
      <dgm:prSet presAssocID="{EB93E5AE-453C-4258-AD0C-6656DCAB6C9C}" presName="Name0" presStyleCnt="0">
        <dgm:presLayoutVars>
          <dgm:chMax val="7"/>
          <dgm:dir/>
          <dgm:animLvl val="lvl"/>
          <dgm:resizeHandles val="exact"/>
        </dgm:presLayoutVars>
      </dgm:prSet>
      <dgm:spPr/>
      <dgm:t>
        <a:bodyPr/>
        <a:lstStyle/>
        <a:p>
          <a:pPr rtl="1"/>
          <a:endParaRPr lang="he-IL"/>
        </a:p>
      </dgm:t>
    </dgm:pt>
    <dgm:pt modelId="{A8BA6458-65A9-47C5-B84D-B85B6AECBA56}" type="pres">
      <dgm:prSet presAssocID="{7DD65224-8EFE-4B2D-86B0-3A4C0594D9D3}" presName="circle1" presStyleLbl="node1" presStyleIdx="0" presStyleCnt="7"/>
      <dgm:spPr/>
    </dgm:pt>
    <dgm:pt modelId="{39700C51-BF7B-4D95-A760-61FE577A011C}" type="pres">
      <dgm:prSet presAssocID="{7DD65224-8EFE-4B2D-86B0-3A4C0594D9D3}" presName="space" presStyleCnt="0"/>
      <dgm:spPr/>
    </dgm:pt>
    <dgm:pt modelId="{1123CC72-F594-4E45-87FB-72238190C5B8}" type="pres">
      <dgm:prSet presAssocID="{7DD65224-8EFE-4B2D-86B0-3A4C0594D9D3}" presName="rect1" presStyleLbl="alignAcc1" presStyleIdx="0" presStyleCnt="7"/>
      <dgm:spPr/>
      <dgm:t>
        <a:bodyPr/>
        <a:lstStyle/>
        <a:p>
          <a:pPr rtl="1"/>
          <a:endParaRPr lang="he-IL"/>
        </a:p>
      </dgm:t>
    </dgm:pt>
    <dgm:pt modelId="{12041CB4-EA19-4AAB-B16F-C02221DAE592}" type="pres">
      <dgm:prSet presAssocID="{ABDD8617-458D-4FE8-9D58-31CEC37B51B5}" presName="vertSpace2" presStyleLbl="node1" presStyleIdx="0" presStyleCnt="7"/>
      <dgm:spPr/>
    </dgm:pt>
    <dgm:pt modelId="{D52DFA6D-1F29-4D55-9472-B9A147EA4EC6}" type="pres">
      <dgm:prSet presAssocID="{ABDD8617-458D-4FE8-9D58-31CEC37B51B5}" presName="circle2" presStyleLbl="node1" presStyleIdx="1" presStyleCnt="7"/>
      <dgm:spPr/>
    </dgm:pt>
    <dgm:pt modelId="{F993390B-6294-4EA8-99B1-8447196E9516}" type="pres">
      <dgm:prSet presAssocID="{ABDD8617-458D-4FE8-9D58-31CEC37B51B5}" presName="rect2" presStyleLbl="alignAcc1" presStyleIdx="1" presStyleCnt="7"/>
      <dgm:spPr/>
      <dgm:t>
        <a:bodyPr/>
        <a:lstStyle/>
        <a:p>
          <a:pPr rtl="1"/>
          <a:endParaRPr lang="he-IL"/>
        </a:p>
      </dgm:t>
    </dgm:pt>
    <dgm:pt modelId="{C182A57E-5102-4197-9313-68D864596113}" type="pres">
      <dgm:prSet presAssocID="{09FE42ED-5B5F-4639-A6E2-8C069FA6D665}" presName="vertSpace3" presStyleLbl="node1" presStyleIdx="1" presStyleCnt="7"/>
      <dgm:spPr/>
    </dgm:pt>
    <dgm:pt modelId="{8A6621EA-C233-4998-9453-28C9DD18477C}" type="pres">
      <dgm:prSet presAssocID="{09FE42ED-5B5F-4639-A6E2-8C069FA6D665}" presName="circle3" presStyleLbl="node1" presStyleIdx="2" presStyleCnt="7"/>
      <dgm:spPr/>
    </dgm:pt>
    <dgm:pt modelId="{A18ED8F8-7BC8-49CF-9633-9AF5A85E8E89}" type="pres">
      <dgm:prSet presAssocID="{09FE42ED-5B5F-4639-A6E2-8C069FA6D665}" presName="rect3" presStyleLbl="alignAcc1" presStyleIdx="2" presStyleCnt="7"/>
      <dgm:spPr/>
      <dgm:t>
        <a:bodyPr/>
        <a:lstStyle/>
        <a:p>
          <a:pPr rtl="1"/>
          <a:endParaRPr lang="he-IL"/>
        </a:p>
      </dgm:t>
    </dgm:pt>
    <dgm:pt modelId="{29469418-7795-4B11-95BA-771F5AB8D01C}" type="pres">
      <dgm:prSet presAssocID="{D919EA2F-62E9-43CD-B5A3-D33ABBEDCAF7}" presName="vertSpace4" presStyleLbl="node1" presStyleIdx="2" presStyleCnt="7"/>
      <dgm:spPr/>
    </dgm:pt>
    <dgm:pt modelId="{007E8994-B3AD-4A8D-92A4-54419AC044B4}" type="pres">
      <dgm:prSet presAssocID="{D919EA2F-62E9-43CD-B5A3-D33ABBEDCAF7}" presName="circle4" presStyleLbl="node1" presStyleIdx="3" presStyleCnt="7"/>
      <dgm:spPr/>
    </dgm:pt>
    <dgm:pt modelId="{5313FCB2-569E-47F5-87FF-F56F5465A640}" type="pres">
      <dgm:prSet presAssocID="{D919EA2F-62E9-43CD-B5A3-D33ABBEDCAF7}" presName="rect4" presStyleLbl="alignAcc1" presStyleIdx="3" presStyleCnt="7"/>
      <dgm:spPr/>
      <dgm:t>
        <a:bodyPr/>
        <a:lstStyle/>
        <a:p>
          <a:pPr rtl="1"/>
          <a:endParaRPr lang="he-IL"/>
        </a:p>
      </dgm:t>
    </dgm:pt>
    <dgm:pt modelId="{AD27B225-943A-4308-B1F9-FFF4F5BBAC9D}" type="pres">
      <dgm:prSet presAssocID="{E6CFBDF2-6DDA-4FA8-8CC6-08455A247E54}" presName="vertSpace5" presStyleLbl="node1" presStyleIdx="3" presStyleCnt="7"/>
      <dgm:spPr/>
    </dgm:pt>
    <dgm:pt modelId="{8D3919E2-4BBC-4DE6-8D61-F378212FBC3D}" type="pres">
      <dgm:prSet presAssocID="{E6CFBDF2-6DDA-4FA8-8CC6-08455A247E54}" presName="circle5" presStyleLbl="node1" presStyleIdx="4" presStyleCnt="7"/>
      <dgm:spPr/>
    </dgm:pt>
    <dgm:pt modelId="{659FF328-39F8-4EB1-94B3-D4A230E04D57}" type="pres">
      <dgm:prSet presAssocID="{E6CFBDF2-6DDA-4FA8-8CC6-08455A247E54}" presName="rect5" presStyleLbl="alignAcc1" presStyleIdx="4" presStyleCnt="7"/>
      <dgm:spPr/>
      <dgm:t>
        <a:bodyPr/>
        <a:lstStyle/>
        <a:p>
          <a:pPr rtl="1"/>
          <a:endParaRPr lang="he-IL"/>
        </a:p>
      </dgm:t>
    </dgm:pt>
    <dgm:pt modelId="{9F16C4A3-53D8-402D-9492-58B93BE0C1F9}" type="pres">
      <dgm:prSet presAssocID="{7E7044CA-2138-41CC-9395-5D44F9C44E6D}" presName="vertSpace6" presStyleLbl="node1" presStyleIdx="4" presStyleCnt="7"/>
      <dgm:spPr/>
    </dgm:pt>
    <dgm:pt modelId="{7A2491B5-5BDD-460C-925C-21926E2C0544}" type="pres">
      <dgm:prSet presAssocID="{7E7044CA-2138-41CC-9395-5D44F9C44E6D}" presName="circle6" presStyleLbl="node1" presStyleIdx="5" presStyleCnt="7"/>
      <dgm:spPr/>
    </dgm:pt>
    <dgm:pt modelId="{2AF1E565-6951-4344-8E7A-2F9C0C929C3E}" type="pres">
      <dgm:prSet presAssocID="{7E7044CA-2138-41CC-9395-5D44F9C44E6D}" presName="rect6" presStyleLbl="alignAcc1" presStyleIdx="5" presStyleCnt="7"/>
      <dgm:spPr/>
      <dgm:t>
        <a:bodyPr/>
        <a:lstStyle/>
        <a:p>
          <a:pPr rtl="1"/>
          <a:endParaRPr lang="he-IL"/>
        </a:p>
      </dgm:t>
    </dgm:pt>
    <dgm:pt modelId="{D4329ED9-CBDD-4F6E-8378-D37D6F3F129E}" type="pres">
      <dgm:prSet presAssocID="{756E5303-6B1E-4EFE-98FD-BB2867616173}" presName="vertSpace7" presStyleLbl="node1" presStyleIdx="5" presStyleCnt="7"/>
      <dgm:spPr/>
    </dgm:pt>
    <dgm:pt modelId="{ECC01900-2887-45B9-9940-A2F77BAFCF5D}" type="pres">
      <dgm:prSet presAssocID="{756E5303-6B1E-4EFE-98FD-BB2867616173}" presName="circle7" presStyleLbl="node1" presStyleIdx="6" presStyleCnt="7"/>
      <dgm:spPr/>
    </dgm:pt>
    <dgm:pt modelId="{602B36BE-1F7D-4764-B72B-3F9054F7DBA1}" type="pres">
      <dgm:prSet presAssocID="{756E5303-6B1E-4EFE-98FD-BB2867616173}" presName="rect7" presStyleLbl="alignAcc1" presStyleIdx="6" presStyleCnt="7"/>
      <dgm:spPr/>
      <dgm:t>
        <a:bodyPr/>
        <a:lstStyle/>
        <a:p>
          <a:pPr rtl="1"/>
          <a:endParaRPr lang="he-IL"/>
        </a:p>
      </dgm:t>
    </dgm:pt>
    <dgm:pt modelId="{3F542BC7-5A55-40E5-8AD1-127614958E91}" type="pres">
      <dgm:prSet presAssocID="{7DD65224-8EFE-4B2D-86B0-3A4C0594D9D3}" presName="rect1ParTxNoCh" presStyleLbl="alignAcc1" presStyleIdx="6" presStyleCnt="7">
        <dgm:presLayoutVars>
          <dgm:chMax val="1"/>
          <dgm:bulletEnabled val="1"/>
        </dgm:presLayoutVars>
      </dgm:prSet>
      <dgm:spPr/>
      <dgm:t>
        <a:bodyPr/>
        <a:lstStyle/>
        <a:p>
          <a:pPr rtl="1"/>
          <a:endParaRPr lang="he-IL"/>
        </a:p>
      </dgm:t>
    </dgm:pt>
    <dgm:pt modelId="{00E90215-3CED-4337-B0FF-21C775E896A3}" type="pres">
      <dgm:prSet presAssocID="{ABDD8617-458D-4FE8-9D58-31CEC37B51B5}" presName="rect2ParTxNoCh" presStyleLbl="alignAcc1" presStyleIdx="6" presStyleCnt="7">
        <dgm:presLayoutVars>
          <dgm:chMax val="1"/>
          <dgm:bulletEnabled val="1"/>
        </dgm:presLayoutVars>
      </dgm:prSet>
      <dgm:spPr/>
      <dgm:t>
        <a:bodyPr/>
        <a:lstStyle/>
        <a:p>
          <a:pPr rtl="1"/>
          <a:endParaRPr lang="he-IL"/>
        </a:p>
      </dgm:t>
    </dgm:pt>
    <dgm:pt modelId="{FB0B883C-C45F-4838-BC1C-89D1E153EF59}" type="pres">
      <dgm:prSet presAssocID="{09FE42ED-5B5F-4639-A6E2-8C069FA6D665}" presName="rect3ParTxNoCh" presStyleLbl="alignAcc1" presStyleIdx="6" presStyleCnt="7">
        <dgm:presLayoutVars>
          <dgm:chMax val="1"/>
          <dgm:bulletEnabled val="1"/>
        </dgm:presLayoutVars>
      </dgm:prSet>
      <dgm:spPr/>
      <dgm:t>
        <a:bodyPr/>
        <a:lstStyle/>
        <a:p>
          <a:pPr rtl="1"/>
          <a:endParaRPr lang="he-IL"/>
        </a:p>
      </dgm:t>
    </dgm:pt>
    <dgm:pt modelId="{16A48958-CBBD-41BF-95CB-16A6D86B6D1D}" type="pres">
      <dgm:prSet presAssocID="{D919EA2F-62E9-43CD-B5A3-D33ABBEDCAF7}" presName="rect4ParTxNoCh" presStyleLbl="alignAcc1" presStyleIdx="6" presStyleCnt="7">
        <dgm:presLayoutVars>
          <dgm:chMax val="1"/>
          <dgm:bulletEnabled val="1"/>
        </dgm:presLayoutVars>
      </dgm:prSet>
      <dgm:spPr/>
      <dgm:t>
        <a:bodyPr/>
        <a:lstStyle/>
        <a:p>
          <a:pPr rtl="1"/>
          <a:endParaRPr lang="he-IL"/>
        </a:p>
      </dgm:t>
    </dgm:pt>
    <dgm:pt modelId="{F5D7E514-912B-4917-BBB4-13494100682D}" type="pres">
      <dgm:prSet presAssocID="{E6CFBDF2-6DDA-4FA8-8CC6-08455A247E54}" presName="rect5ParTxNoCh" presStyleLbl="alignAcc1" presStyleIdx="6" presStyleCnt="7">
        <dgm:presLayoutVars>
          <dgm:chMax val="1"/>
          <dgm:bulletEnabled val="1"/>
        </dgm:presLayoutVars>
      </dgm:prSet>
      <dgm:spPr/>
      <dgm:t>
        <a:bodyPr/>
        <a:lstStyle/>
        <a:p>
          <a:pPr rtl="1"/>
          <a:endParaRPr lang="he-IL"/>
        </a:p>
      </dgm:t>
    </dgm:pt>
    <dgm:pt modelId="{5C56E6EF-2382-4A0C-A330-54C518A66878}" type="pres">
      <dgm:prSet presAssocID="{7E7044CA-2138-41CC-9395-5D44F9C44E6D}" presName="rect6ParTxNoCh" presStyleLbl="alignAcc1" presStyleIdx="6" presStyleCnt="7">
        <dgm:presLayoutVars>
          <dgm:chMax val="1"/>
          <dgm:bulletEnabled val="1"/>
        </dgm:presLayoutVars>
      </dgm:prSet>
      <dgm:spPr/>
      <dgm:t>
        <a:bodyPr/>
        <a:lstStyle/>
        <a:p>
          <a:pPr rtl="1"/>
          <a:endParaRPr lang="he-IL"/>
        </a:p>
      </dgm:t>
    </dgm:pt>
    <dgm:pt modelId="{B0D9442E-E445-410D-A6CD-7A14CF1AFE10}" type="pres">
      <dgm:prSet presAssocID="{756E5303-6B1E-4EFE-98FD-BB2867616173}" presName="rect7ParTxNoCh" presStyleLbl="alignAcc1" presStyleIdx="6" presStyleCnt="7">
        <dgm:presLayoutVars>
          <dgm:chMax val="1"/>
          <dgm:bulletEnabled val="1"/>
        </dgm:presLayoutVars>
      </dgm:prSet>
      <dgm:spPr/>
      <dgm:t>
        <a:bodyPr/>
        <a:lstStyle/>
        <a:p>
          <a:pPr rtl="1"/>
          <a:endParaRPr lang="he-IL"/>
        </a:p>
      </dgm:t>
    </dgm:pt>
  </dgm:ptLst>
  <dgm:cxnLst>
    <dgm:cxn modelId="{B741D296-77EC-4BD1-991A-93BE4C8570D0}" type="presOf" srcId="{7E7044CA-2138-41CC-9395-5D44F9C44E6D}" destId="{5C56E6EF-2382-4A0C-A330-54C518A66878}" srcOrd="1" destOrd="0" presId="urn:microsoft.com/office/officeart/2005/8/layout/target3"/>
    <dgm:cxn modelId="{6A6BE940-FC08-4048-BBC6-020F3D60CC7B}" type="presOf" srcId="{7DD65224-8EFE-4B2D-86B0-3A4C0594D9D3}" destId="{1123CC72-F594-4E45-87FB-72238190C5B8}" srcOrd="0" destOrd="0" presId="urn:microsoft.com/office/officeart/2005/8/layout/target3"/>
    <dgm:cxn modelId="{1353982B-F84A-4B9C-871D-A53168739F69}" type="presOf" srcId="{ABDD8617-458D-4FE8-9D58-31CEC37B51B5}" destId="{F993390B-6294-4EA8-99B1-8447196E9516}" srcOrd="0" destOrd="0" presId="urn:microsoft.com/office/officeart/2005/8/layout/target3"/>
    <dgm:cxn modelId="{7B3D04F8-07F7-4F4C-88F9-C4A356491F28}" srcId="{EB93E5AE-453C-4258-AD0C-6656DCAB6C9C}" destId="{7E7044CA-2138-41CC-9395-5D44F9C44E6D}" srcOrd="5" destOrd="0" parTransId="{0E894B43-47A8-43D0-8AD4-8FAC1533650A}" sibTransId="{D4807EA4-76E0-4A5C-93FD-9FD5A4E5845A}"/>
    <dgm:cxn modelId="{85C399DB-6F0A-4376-8A47-4127A65759DC}" type="presOf" srcId="{EB93E5AE-453C-4258-AD0C-6656DCAB6C9C}" destId="{9DC427AE-7C0F-4F50-A225-FB7B2CF8BE78}" srcOrd="0" destOrd="0" presId="urn:microsoft.com/office/officeart/2005/8/layout/target3"/>
    <dgm:cxn modelId="{2243315C-51B6-46C7-8EA9-97A15D805BEA}" type="presOf" srcId="{7E7044CA-2138-41CC-9395-5D44F9C44E6D}" destId="{2AF1E565-6951-4344-8E7A-2F9C0C929C3E}" srcOrd="0" destOrd="0" presId="urn:microsoft.com/office/officeart/2005/8/layout/target3"/>
    <dgm:cxn modelId="{7C0DB825-9AFF-44F5-8D5D-96833FA3527A}" type="presOf" srcId="{D919EA2F-62E9-43CD-B5A3-D33ABBEDCAF7}" destId="{16A48958-CBBD-41BF-95CB-16A6D86B6D1D}" srcOrd="1" destOrd="0" presId="urn:microsoft.com/office/officeart/2005/8/layout/target3"/>
    <dgm:cxn modelId="{10E2CB24-F96B-4118-ABF7-30B53124A7A5}" type="presOf" srcId="{E6CFBDF2-6DDA-4FA8-8CC6-08455A247E54}" destId="{F5D7E514-912B-4917-BBB4-13494100682D}" srcOrd="1" destOrd="0" presId="urn:microsoft.com/office/officeart/2005/8/layout/target3"/>
    <dgm:cxn modelId="{A41F2AC5-7F25-4F64-8452-F25EA27218E4}" srcId="{EB93E5AE-453C-4258-AD0C-6656DCAB6C9C}" destId="{E6CFBDF2-6DDA-4FA8-8CC6-08455A247E54}" srcOrd="4" destOrd="0" parTransId="{10BBF383-0534-44E4-9CE4-BA284CB5D3A7}" sibTransId="{6DFC7B03-C5C9-4C29-A77F-28F891042995}"/>
    <dgm:cxn modelId="{5A21F60F-AD09-4492-BF19-738101B52A31}" srcId="{EB93E5AE-453C-4258-AD0C-6656DCAB6C9C}" destId="{ABDD8617-458D-4FE8-9D58-31CEC37B51B5}" srcOrd="1" destOrd="0" parTransId="{DA8AB7A0-8847-4BD4-8EF3-1462F3F3A9C2}" sibTransId="{F5757E8B-481A-4458-9829-2662B59EF220}"/>
    <dgm:cxn modelId="{BB3B5119-42D4-4B28-80B1-EB8E71D6BE00}" type="presOf" srcId="{756E5303-6B1E-4EFE-98FD-BB2867616173}" destId="{602B36BE-1F7D-4764-B72B-3F9054F7DBA1}" srcOrd="0" destOrd="0" presId="urn:microsoft.com/office/officeart/2005/8/layout/target3"/>
    <dgm:cxn modelId="{80831076-177B-43F6-AFAD-067EE17FE825}" srcId="{EB93E5AE-453C-4258-AD0C-6656DCAB6C9C}" destId="{7DD65224-8EFE-4B2D-86B0-3A4C0594D9D3}" srcOrd="0" destOrd="0" parTransId="{969210D4-B0BD-429F-91DB-919110C1236D}" sibTransId="{8C8F3FA5-CE12-46C8-A296-0B4FE251A4BC}"/>
    <dgm:cxn modelId="{EB7F419A-349F-4D20-A1B6-F638D03026C2}" type="presOf" srcId="{D919EA2F-62E9-43CD-B5A3-D33ABBEDCAF7}" destId="{5313FCB2-569E-47F5-87FF-F56F5465A640}" srcOrd="0" destOrd="0" presId="urn:microsoft.com/office/officeart/2005/8/layout/target3"/>
    <dgm:cxn modelId="{EAF963A8-ACC6-4B22-8CE6-97AE0E090BDB}" type="presOf" srcId="{7DD65224-8EFE-4B2D-86B0-3A4C0594D9D3}" destId="{3F542BC7-5A55-40E5-8AD1-127614958E91}" srcOrd="1" destOrd="0" presId="urn:microsoft.com/office/officeart/2005/8/layout/target3"/>
    <dgm:cxn modelId="{DC3704F4-60BD-487F-AAAE-4E545A7549E6}" srcId="{EB93E5AE-453C-4258-AD0C-6656DCAB6C9C}" destId="{756E5303-6B1E-4EFE-98FD-BB2867616173}" srcOrd="6" destOrd="0" parTransId="{98E13AF8-998B-4ED3-AF2C-C668839C488B}" sibTransId="{62F8A0E0-CEC4-41A0-B9DE-CB00F5B0BF30}"/>
    <dgm:cxn modelId="{42CC88FE-F23A-4EA9-B753-6E02C0BD2A65}" type="presOf" srcId="{E6CFBDF2-6DDA-4FA8-8CC6-08455A247E54}" destId="{659FF328-39F8-4EB1-94B3-D4A230E04D57}" srcOrd="0" destOrd="0" presId="urn:microsoft.com/office/officeart/2005/8/layout/target3"/>
    <dgm:cxn modelId="{BC553E21-EF2F-4290-A20F-11CEC5776DBA}" type="presOf" srcId="{09FE42ED-5B5F-4639-A6E2-8C069FA6D665}" destId="{A18ED8F8-7BC8-49CF-9633-9AF5A85E8E89}" srcOrd="0" destOrd="0" presId="urn:microsoft.com/office/officeart/2005/8/layout/target3"/>
    <dgm:cxn modelId="{A905A812-EB2F-434E-B7DA-D0AB93B6F625}" srcId="{EB93E5AE-453C-4258-AD0C-6656DCAB6C9C}" destId="{09FE42ED-5B5F-4639-A6E2-8C069FA6D665}" srcOrd="2" destOrd="0" parTransId="{67E9F0E0-E4F2-4133-996B-7D425BD5065F}" sibTransId="{394CA964-82EA-4DC0-8765-E15285083E42}"/>
    <dgm:cxn modelId="{34141209-3CBE-4E62-929B-0C6EA1928A3C}" type="presOf" srcId="{ABDD8617-458D-4FE8-9D58-31CEC37B51B5}" destId="{00E90215-3CED-4337-B0FF-21C775E896A3}" srcOrd="1" destOrd="0" presId="urn:microsoft.com/office/officeart/2005/8/layout/target3"/>
    <dgm:cxn modelId="{179DFE62-B2DD-4EB0-8129-7DF9E096A066}" type="presOf" srcId="{756E5303-6B1E-4EFE-98FD-BB2867616173}" destId="{B0D9442E-E445-410D-A6CD-7A14CF1AFE10}" srcOrd="1" destOrd="0" presId="urn:microsoft.com/office/officeart/2005/8/layout/target3"/>
    <dgm:cxn modelId="{0C86C07B-F5FB-42F5-8DA6-D8F80F465905}" srcId="{EB93E5AE-453C-4258-AD0C-6656DCAB6C9C}" destId="{D919EA2F-62E9-43CD-B5A3-D33ABBEDCAF7}" srcOrd="3" destOrd="0" parTransId="{7088688D-7E45-40EE-85B7-605CA35FE4C1}" sibTransId="{030A1AB0-DBFA-4D38-A8C1-4DE57F1216DD}"/>
    <dgm:cxn modelId="{053F44D0-C23A-4D54-A417-6AFC0D9B0EC1}" type="presOf" srcId="{09FE42ED-5B5F-4639-A6E2-8C069FA6D665}" destId="{FB0B883C-C45F-4838-BC1C-89D1E153EF59}" srcOrd="1" destOrd="0" presId="urn:microsoft.com/office/officeart/2005/8/layout/target3"/>
    <dgm:cxn modelId="{9C65999D-902C-407B-B454-9133CB3773CA}" type="presParOf" srcId="{9DC427AE-7C0F-4F50-A225-FB7B2CF8BE78}" destId="{A8BA6458-65A9-47C5-B84D-B85B6AECBA56}" srcOrd="0" destOrd="0" presId="urn:microsoft.com/office/officeart/2005/8/layout/target3"/>
    <dgm:cxn modelId="{646F14CB-99C2-4871-AE6E-8181FCA6B45A}" type="presParOf" srcId="{9DC427AE-7C0F-4F50-A225-FB7B2CF8BE78}" destId="{39700C51-BF7B-4D95-A760-61FE577A011C}" srcOrd="1" destOrd="0" presId="urn:microsoft.com/office/officeart/2005/8/layout/target3"/>
    <dgm:cxn modelId="{894A445B-5173-4134-AD15-1E1AA3A86C2B}" type="presParOf" srcId="{9DC427AE-7C0F-4F50-A225-FB7B2CF8BE78}" destId="{1123CC72-F594-4E45-87FB-72238190C5B8}" srcOrd="2" destOrd="0" presId="urn:microsoft.com/office/officeart/2005/8/layout/target3"/>
    <dgm:cxn modelId="{9140DA26-BE0C-4B68-BF99-7325EE3C274B}" type="presParOf" srcId="{9DC427AE-7C0F-4F50-A225-FB7B2CF8BE78}" destId="{12041CB4-EA19-4AAB-B16F-C02221DAE592}" srcOrd="3" destOrd="0" presId="urn:microsoft.com/office/officeart/2005/8/layout/target3"/>
    <dgm:cxn modelId="{9F2E9567-F5A1-4E5A-8E79-4768E83CF7C8}" type="presParOf" srcId="{9DC427AE-7C0F-4F50-A225-FB7B2CF8BE78}" destId="{D52DFA6D-1F29-4D55-9472-B9A147EA4EC6}" srcOrd="4" destOrd="0" presId="urn:microsoft.com/office/officeart/2005/8/layout/target3"/>
    <dgm:cxn modelId="{52C7313F-D2CD-469D-A463-62C3105DC3BD}" type="presParOf" srcId="{9DC427AE-7C0F-4F50-A225-FB7B2CF8BE78}" destId="{F993390B-6294-4EA8-99B1-8447196E9516}" srcOrd="5" destOrd="0" presId="urn:microsoft.com/office/officeart/2005/8/layout/target3"/>
    <dgm:cxn modelId="{61E90D33-FFDD-420F-A8F1-DD7C5E7BCA82}" type="presParOf" srcId="{9DC427AE-7C0F-4F50-A225-FB7B2CF8BE78}" destId="{C182A57E-5102-4197-9313-68D864596113}" srcOrd="6" destOrd="0" presId="urn:microsoft.com/office/officeart/2005/8/layout/target3"/>
    <dgm:cxn modelId="{4A9B19C6-29D9-487B-9259-EA4FDEFFB7C7}" type="presParOf" srcId="{9DC427AE-7C0F-4F50-A225-FB7B2CF8BE78}" destId="{8A6621EA-C233-4998-9453-28C9DD18477C}" srcOrd="7" destOrd="0" presId="urn:microsoft.com/office/officeart/2005/8/layout/target3"/>
    <dgm:cxn modelId="{2FEBA215-5ACA-4B0D-864E-88909C3CCEF4}" type="presParOf" srcId="{9DC427AE-7C0F-4F50-A225-FB7B2CF8BE78}" destId="{A18ED8F8-7BC8-49CF-9633-9AF5A85E8E89}" srcOrd="8" destOrd="0" presId="urn:microsoft.com/office/officeart/2005/8/layout/target3"/>
    <dgm:cxn modelId="{5A0B413C-07BB-4DD2-9E7A-44CFFEBC1B92}" type="presParOf" srcId="{9DC427AE-7C0F-4F50-A225-FB7B2CF8BE78}" destId="{29469418-7795-4B11-95BA-771F5AB8D01C}" srcOrd="9" destOrd="0" presId="urn:microsoft.com/office/officeart/2005/8/layout/target3"/>
    <dgm:cxn modelId="{79662F96-9CF5-40A5-AE56-187518170766}" type="presParOf" srcId="{9DC427AE-7C0F-4F50-A225-FB7B2CF8BE78}" destId="{007E8994-B3AD-4A8D-92A4-54419AC044B4}" srcOrd="10" destOrd="0" presId="urn:microsoft.com/office/officeart/2005/8/layout/target3"/>
    <dgm:cxn modelId="{5249A745-D10C-466D-9746-CFB0BC62E0FC}" type="presParOf" srcId="{9DC427AE-7C0F-4F50-A225-FB7B2CF8BE78}" destId="{5313FCB2-569E-47F5-87FF-F56F5465A640}" srcOrd="11" destOrd="0" presId="urn:microsoft.com/office/officeart/2005/8/layout/target3"/>
    <dgm:cxn modelId="{413F9EAE-2F3D-45FD-A790-11FFB72E2DC8}" type="presParOf" srcId="{9DC427AE-7C0F-4F50-A225-FB7B2CF8BE78}" destId="{AD27B225-943A-4308-B1F9-FFF4F5BBAC9D}" srcOrd="12" destOrd="0" presId="urn:microsoft.com/office/officeart/2005/8/layout/target3"/>
    <dgm:cxn modelId="{34180323-7DD8-49A9-AC4F-54F474527700}" type="presParOf" srcId="{9DC427AE-7C0F-4F50-A225-FB7B2CF8BE78}" destId="{8D3919E2-4BBC-4DE6-8D61-F378212FBC3D}" srcOrd="13" destOrd="0" presId="urn:microsoft.com/office/officeart/2005/8/layout/target3"/>
    <dgm:cxn modelId="{E422BF60-ABDA-47F2-8DF0-DA74B3442BB0}" type="presParOf" srcId="{9DC427AE-7C0F-4F50-A225-FB7B2CF8BE78}" destId="{659FF328-39F8-4EB1-94B3-D4A230E04D57}" srcOrd="14" destOrd="0" presId="urn:microsoft.com/office/officeart/2005/8/layout/target3"/>
    <dgm:cxn modelId="{4CA627E2-BD8F-44E1-9F29-C89FDCB88941}" type="presParOf" srcId="{9DC427AE-7C0F-4F50-A225-FB7B2CF8BE78}" destId="{9F16C4A3-53D8-402D-9492-58B93BE0C1F9}" srcOrd="15" destOrd="0" presId="urn:microsoft.com/office/officeart/2005/8/layout/target3"/>
    <dgm:cxn modelId="{BBC63BF4-A9F6-4CD8-A8D7-671C402362FE}" type="presParOf" srcId="{9DC427AE-7C0F-4F50-A225-FB7B2CF8BE78}" destId="{7A2491B5-5BDD-460C-925C-21926E2C0544}" srcOrd="16" destOrd="0" presId="urn:microsoft.com/office/officeart/2005/8/layout/target3"/>
    <dgm:cxn modelId="{C00761F8-0BB7-489A-B74B-8D7909790732}" type="presParOf" srcId="{9DC427AE-7C0F-4F50-A225-FB7B2CF8BE78}" destId="{2AF1E565-6951-4344-8E7A-2F9C0C929C3E}" srcOrd="17" destOrd="0" presId="urn:microsoft.com/office/officeart/2005/8/layout/target3"/>
    <dgm:cxn modelId="{0FAB9E5C-FE7F-4DAF-960D-0C51145A0D3F}" type="presParOf" srcId="{9DC427AE-7C0F-4F50-A225-FB7B2CF8BE78}" destId="{D4329ED9-CBDD-4F6E-8378-D37D6F3F129E}" srcOrd="18" destOrd="0" presId="urn:microsoft.com/office/officeart/2005/8/layout/target3"/>
    <dgm:cxn modelId="{F8F7E566-66F5-4FA3-93DD-2D27792D146E}" type="presParOf" srcId="{9DC427AE-7C0F-4F50-A225-FB7B2CF8BE78}" destId="{ECC01900-2887-45B9-9940-A2F77BAFCF5D}" srcOrd="19" destOrd="0" presId="urn:microsoft.com/office/officeart/2005/8/layout/target3"/>
    <dgm:cxn modelId="{8C5D7C73-24A3-46E8-822B-E2100E64486C}" type="presParOf" srcId="{9DC427AE-7C0F-4F50-A225-FB7B2CF8BE78}" destId="{602B36BE-1F7D-4764-B72B-3F9054F7DBA1}" srcOrd="20" destOrd="0" presId="urn:microsoft.com/office/officeart/2005/8/layout/target3"/>
    <dgm:cxn modelId="{BF0A61F8-D332-4481-9C46-E432ADEB8A51}" type="presParOf" srcId="{9DC427AE-7C0F-4F50-A225-FB7B2CF8BE78}" destId="{3F542BC7-5A55-40E5-8AD1-127614958E91}" srcOrd="21" destOrd="0" presId="urn:microsoft.com/office/officeart/2005/8/layout/target3"/>
    <dgm:cxn modelId="{671262AD-C955-45CF-95B5-3F35E43C4774}" type="presParOf" srcId="{9DC427AE-7C0F-4F50-A225-FB7B2CF8BE78}" destId="{00E90215-3CED-4337-B0FF-21C775E896A3}" srcOrd="22" destOrd="0" presId="urn:microsoft.com/office/officeart/2005/8/layout/target3"/>
    <dgm:cxn modelId="{6A8907D1-E1FC-4F03-8BC1-87141D036A54}" type="presParOf" srcId="{9DC427AE-7C0F-4F50-A225-FB7B2CF8BE78}" destId="{FB0B883C-C45F-4838-BC1C-89D1E153EF59}" srcOrd="23" destOrd="0" presId="urn:microsoft.com/office/officeart/2005/8/layout/target3"/>
    <dgm:cxn modelId="{E94269FB-EFAB-4B10-BA75-5A4782F64025}" type="presParOf" srcId="{9DC427AE-7C0F-4F50-A225-FB7B2CF8BE78}" destId="{16A48958-CBBD-41BF-95CB-16A6D86B6D1D}" srcOrd="24" destOrd="0" presId="urn:microsoft.com/office/officeart/2005/8/layout/target3"/>
    <dgm:cxn modelId="{2F9F5F9B-6E42-4B49-815D-7050C1C2F0B8}" type="presParOf" srcId="{9DC427AE-7C0F-4F50-A225-FB7B2CF8BE78}" destId="{F5D7E514-912B-4917-BBB4-13494100682D}" srcOrd="25" destOrd="0" presId="urn:microsoft.com/office/officeart/2005/8/layout/target3"/>
    <dgm:cxn modelId="{C828B0E5-DB86-4185-9ECB-CE46428489FE}" type="presParOf" srcId="{9DC427AE-7C0F-4F50-A225-FB7B2CF8BE78}" destId="{5C56E6EF-2382-4A0C-A330-54C518A66878}" srcOrd="26" destOrd="0" presId="urn:microsoft.com/office/officeart/2005/8/layout/target3"/>
    <dgm:cxn modelId="{1274268F-BD42-4927-9CE2-A19F8B0A7B89}" type="presParOf" srcId="{9DC427AE-7C0F-4F50-A225-FB7B2CF8BE78}" destId="{B0D9442E-E445-410D-A6CD-7A14CF1AFE10}" srcOrd="2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A6458-65A9-47C5-B84D-B85B6AECBA56}">
      <dsp:nvSpPr>
        <dsp:cNvPr id="0" name=""/>
        <dsp:cNvSpPr/>
      </dsp:nvSpPr>
      <dsp:spPr>
        <a:xfrm>
          <a:off x="0" y="317782"/>
          <a:ext cx="3428435" cy="3428435"/>
        </a:xfrm>
        <a:prstGeom prst="pie">
          <a:avLst>
            <a:gd name="adj1" fmla="val 5400000"/>
            <a:gd name="adj2" fmla="val 16200000"/>
          </a:avLst>
        </a:prstGeom>
        <a:solidFill>
          <a:schemeClr val="accent2">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123CC72-F594-4E45-87FB-72238190C5B8}">
      <dsp:nvSpPr>
        <dsp:cNvPr id="0" name=""/>
        <dsp:cNvSpPr/>
      </dsp:nvSpPr>
      <dsp:spPr>
        <a:xfrm>
          <a:off x="1714217" y="317782"/>
          <a:ext cx="3999841" cy="342843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en-US"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MUN </a:t>
          </a:r>
          <a:r>
            <a:rPr lang="he-IL"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 מודל האומות המאוחדות </a:t>
          </a: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317782"/>
        <a:ext cx="3999841" cy="342843"/>
      </dsp:txXfrm>
    </dsp:sp>
    <dsp:sp modelId="{D52DFA6D-1F29-4D55-9472-B9A147EA4EC6}">
      <dsp:nvSpPr>
        <dsp:cNvPr id="0" name=""/>
        <dsp:cNvSpPr/>
      </dsp:nvSpPr>
      <dsp:spPr>
        <a:xfrm>
          <a:off x="257132" y="660625"/>
          <a:ext cx="2914170" cy="2914170"/>
        </a:xfrm>
        <a:prstGeom prst="pie">
          <a:avLst>
            <a:gd name="adj1" fmla="val 5400000"/>
            <a:gd name="adj2" fmla="val 16200000"/>
          </a:avLst>
        </a:prstGeom>
        <a:solidFill>
          <a:schemeClr val="accent2">
            <a:hueOff val="-785092"/>
            <a:satOff val="-1048"/>
            <a:lumOff val="621"/>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993390B-6294-4EA8-99B1-8447196E9516}">
      <dsp:nvSpPr>
        <dsp:cNvPr id="0" name=""/>
        <dsp:cNvSpPr/>
      </dsp:nvSpPr>
      <dsp:spPr>
        <a:xfrm>
          <a:off x="1714217" y="660625"/>
          <a:ext cx="3999841" cy="291417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en-US"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VOICES</a:t>
          </a: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660625"/>
        <a:ext cx="3999841" cy="342843"/>
      </dsp:txXfrm>
    </dsp:sp>
    <dsp:sp modelId="{8A6621EA-C233-4998-9453-28C9DD18477C}">
      <dsp:nvSpPr>
        <dsp:cNvPr id="0" name=""/>
        <dsp:cNvSpPr/>
      </dsp:nvSpPr>
      <dsp:spPr>
        <a:xfrm>
          <a:off x="514264" y="1003468"/>
          <a:ext cx="2399905" cy="2399905"/>
        </a:xfrm>
        <a:prstGeom prst="pie">
          <a:avLst>
            <a:gd name="adj1" fmla="val 5400000"/>
            <a:gd name="adj2" fmla="val 16200000"/>
          </a:avLst>
        </a:prstGeom>
        <a:solidFill>
          <a:schemeClr val="accent2">
            <a:hueOff val="-1570184"/>
            <a:satOff val="-2097"/>
            <a:lumOff val="1242"/>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18ED8F8-7BC8-49CF-9633-9AF5A85E8E89}">
      <dsp:nvSpPr>
        <dsp:cNvPr id="0" name=""/>
        <dsp:cNvSpPr/>
      </dsp:nvSpPr>
      <dsp:spPr>
        <a:xfrm>
          <a:off x="1714217" y="1003468"/>
          <a:ext cx="3999841" cy="239990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he-IL"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מפגש תלת תרבותי גרמניה חברה ערבית חברה יהודית</a:t>
          </a:r>
          <a:r>
            <a:rPr lang="ar-SA"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	</a:t>
          </a: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1003468"/>
        <a:ext cx="3999841" cy="342843"/>
      </dsp:txXfrm>
    </dsp:sp>
    <dsp:sp modelId="{007E8994-B3AD-4A8D-92A4-54419AC044B4}">
      <dsp:nvSpPr>
        <dsp:cNvPr id="0" name=""/>
        <dsp:cNvSpPr/>
      </dsp:nvSpPr>
      <dsp:spPr>
        <a:xfrm>
          <a:off x="771397" y="1346311"/>
          <a:ext cx="1885641" cy="1885641"/>
        </a:xfrm>
        <a:prstGeom prst="pie">
          <a:avLst>
            <a:gd name="adj1" fmla="val 5400000"/>
            <a:gd name="adj2" fmla="val 16200000"/>
          </a:avLst>
        </a:prstGeom>
        <a:solidFill>
          <a:schemeClr val="accent2">
            <a:hueOff val="-2355276"/>
            <a:satOff val="-3145"/>
            <a:lumOff val="1863"/>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313FCB2-569E-47F5-87FF-F56F5465A640}">
      <dsp:nvSpPr>
        <dsp:cNvPr id="0" name=""/>
        <dsp:cNvSpPr/>
      </dsp:nvSpPr>
      <dsp:spPr>
        <a:xfrm>
          <a:off x="1714217" y="1346311"/>
          <a:ext cx="3999841" cy="1885641"/>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he-IL" sz="1400" b="0" kern="1200" cap="none" spc="0" dirty="0" smtClean="0">
              <a:ln w="18415" cmpd="sng">
                <a:noFill/>
                <a:prstDash val="solid"/>
              </a:ln>
              <a:solidFill>
                <a:schemeClr val="accent2">
                  <a:lumMod val="50000"/>
                </a:schemeClr>
              </a:solidFill>
              <a:effectLst>
                <a:outerShdw blurRad="63500" dir="3600000" algn="tl" rotWithShape="0">
                  <a:srgbClr val="000000">
                    <a:alpha val="70000"/>
                  </a:srgbClr>
                </a:outerShdw>
              </a:effectLst>
            </a:rPr>
            <a:t>דיאלוג וזהות</a:t>
          </a: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1346311"/>
        <a:ext cx="3999841" cy="342846"/>
      </dsp:txXfrm>
    </dsp:sp>
    <dsp:sp modelId="{8D3919E2-4BBC-4DE6-8D61-F378212FBC3D}">
      <dsp:nvSpPr>
        <dsp:cNvPr id="0" name=""/>
        <dsp:cNvSpPr/>
      </dsp:nvSpPr>
      <dsp:spPr>
        <a:xfrm>
          <a:off x="1028531" y="1689158"/>
          <a:ext cx="1371372" cy="1371372"/>
        </a:xfrm>
        <a:prstGeom prst="pie">
          <a:avLst>
            <a:gd name="adj1" fmla="val 5400000"/>
            <a:gd name="adj2" fmla="val 16200000"/>
          </a:avLst>
        </a:prstGeom>
        <a:solidFill>
          <a:schemeClr val="accent2">
            <a:hueOff val="-3140368"/>
            <a:satOff val="-4193"/>
            <a:lumOff val="2484"/>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59FF328-39F8-4EB1-94B3-D4A230E04D57}">
      <dsp:nvSpPr>
        <dsp:cNvPr id="0" name=""/>
        <dsp:cNvSpPr/>
      </dsp:nvSpPr>
      <dsp:spPr>
        <a:xfrm>
          <a:off x="1714217" y="1689158"/>
          <a:ext cx="3999841" cy="137137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he-IL" sz="1400" b="0" kern="1200" cap="none" spc="0" smtClean="0">
              <a:ln w="18415" cmpd="sng">
                <a:noFill/>
                <a:prstDash val="solid"/>
              </a:ln>
              <a:solidFill>
                <a:schemeClr val="accent2">
                  <a:lumMod val="50000"/>
                </a:schemeClr>
              </a:solidFill>
              <a:effectLst>
                <a:outerShdw blurRad="63500" dir="3600000" algn="tl" rotWithShape="0">
                  <a:srgbClr val="000000">
                    <a:alpha val="70000"/>
                  </a:srgbClr>
                </a:outerShdw>
              </a:effectLst>
            </a:rPr>
            <a:t>מפגש תרבותי עם בית ספר קרית אונו</a:t>
          </a: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1689158"/>
        <a:ext cx="3999841" cy="342843"/>
      </dsp:txXfrm>
    </dsp:sp>
    <dsp:sp modelId="{7A2491B5-5BDD-460C-925C-21926E2C0544}">
      <dsp:nvSpPr>
        <dsp:cNvPr id="0" name=""/>
        <dsp:cNvSpPr/>
      </dsp:nvSpPr>
      <dsp:spPr>
        <a:xfrm>
          <a:off x="1285663" y="2032001"/>
          <a:ext cx="857107" cy="857107"/>
        </a:xfrm>
        <a:prstGeom prst="pie">
          <a:avLst>
            <a:gd name="adj1" fmla="val 5400000"/>
            <a:gd name="adj2" fmla="val 16200000"/>
          </a:avLst>
        </a:prstGeom>
        <a:solidFill>
          <a:schemeClr val="accent2">
            <a:hueOff val="-3925459"/>
            <a:satOff val="-5242"/>
            <a:lumOff val="3105"/>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AF1E565-6951-4344-8E7A-2F9C0C929C3E}">
      <dsp:nvSpPr>
        <dsp:cNvPr id="0" name=""/>
        <dsp:cNvSpPr/>
      </dsp:nvSpPr>
      <dsp:spPr>
        <a:xfrm>
          <a:off x="1714217" y="2032001"/>
          <a:ext cx="3999841" cy="85710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2032001"/>
        <a:ext cx="3999841" cy="342843"/>
      </dsp:txXfrm>
    </dsp:sp>
    <dsp:sp modelId="{ECC01900-2887-45B9-9940-A2F77BAFCF5D}">
      <dsp:nvSpPr>
        <dsp:cNvPr id="0" name=""/>
        <dsp:cNvSpPr/>
      </dsp:nvSpPr>
      <dsp:spPr>
        <a:xfrm>
          <a:off x="1542796" y="2374844"/>
          <a:ext cx="342843" cy="342843"/>
        </a:xfrm>
        <a:prstGeom prst="pie">
          <a:avLst>
            <a:gd name="adj1" fmla="val 5400000"/>
            <a:gd name="adj2" fmla="val 16200000"/>
          </a:avLst>
        </a:prstGeom>
        <a:solidFill>
          <a:schemeClr val="accent2">
            <a:hueOff val="-4710551"/>
            <a:satOff val="-6290"/>
            <a:lumOff val="3726"/>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02B36BE-1F7D-4764-B72B-3F9054F7DBA1}">
      <dsp:nvSpPr>
        <dsp:cNvPr id="0" name=""/>
        <dsp:cNvSpPr/>
      </dsp:nvSpPr>
      <dsp:spPr>
        <a:xfrm>
          <a:off x="1714217" y="2374844"/>
          <a:ext cx="3999841" cy="342843"/>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endParaRPr lang="he-IL" sz="1400" b="0" kern="1200" cap="none" spc="0" dirty="0">
            <a:ln w="18415" cmpd="sng">
              <a:noFill/>
              <a:prstDash val="solid"/>
            </a:ln>
            <a:solidFill>
              <a:schemeClr val="accent2">
                <a:lumMod val="50000"/>
              </a:schemeClr>
            </a:solidFill>
            <a:effectLst>
              <a:outerShdw blurRad="63500" dir="3600000" algn="tl" rotWithShape="0">
                <a:srgbClr val="000000">
                  <a:alpha val="70000"/>
                </a:srgbClr>
              </a:outerShdw>
            </a:effectLst>
          </a:endParaRPr>
        </a:p>
      </dsp:txBody>
      <dsp:txXfrm>
        <a:off x="1714217" y="2374844"/>
        <a:ext cx="3999841" cy="342843"/>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ED3F34D-1AA9-4C51-96F7-9DDD8A931652}" type="slidenum">
              <a:rPr lang="he-IL" smtClean="0"/>
              <a:pPr/>
              <a:t>‹#›</a:t>
            </a:fld>
            <a:endParaRPr lang="he-IL"/>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ED3F34D-1AA9-4C51-96F7-9DDD8A931652}" type="slidenum">
              <a:rPr lang="he-IL" smtClean="0"/>
              <a:pPr/>
              <a:t>‹#›</a:t>
            </a:fld>
            <a:endParaRPr lang="he-IL"/>
          </a:p>
        </p:txBody>
      </p:sp>
      <p:sp>
        <p:nvSpPr>
          <p:cNvPr id="7" name="Title 6"/>
          <p:cNvSpPr>
            <a:spLocks noGrp="1"/>
          </p:cNvSpPr>
          <p:nvPr>
            <p:ph type="title"/>
          </p:nvPr>
        </p:nvSpPr>
        <p:spPr/>
        <p:txBody>
          <a:bodyPr/>
          <a:lstStyle/>
          <a:p>
            <a:r>
              <a:rPr lang="he-IL" smtClean="0"/>
              <a:t>לחץ כדי לערוך סגנון כותרת של תבנית בסיס</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5" name="Date Placeholder 4"/>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DED3F34D-1AA9-4C51-96F7-9DDD8A931652}" type="slidenum">
              <a:rPr lang="he-IL" smtClean="0"/>
              <a:pPr/>
              <a:t>‹#›</a:t>
            </a:fld>
            <a:endParaRPr lang="he-IL"/>
          </a:p>
        </p:txBody>
      </p:sp>
      <p:sp>
        <p:nvSpPr>
          <p:cNvPr id="9" name="Content Placeholder 8"/>
          <p:cNvSpPr>
            <a:spLocks noGrp="1"/>
          </p:cNvSpPr>
          <p:nvPr>
            <p:ph sz="quarter" idx="13"/>
          </p:nvPr>
        </p:nvSpPr>
        <p:spPr>
          <a:xfrm>
            <a:off x="676655" y="2679192"/>
            <a:ext cx="3822192" cy="34472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smtClean="0"/>
              <a:t>לחץ כדי לערוך סגנון כותרת של תבנית בסיס</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Date Placeholder 2"/>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DED3F34D-1AA9-4C51-96F7-9DDD8A93165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DED3F34D-1AA9-4C51-96F7-9DDD8A931652}" type="slidenum">
              <a:rPr lang="he-IL" smtClean="0"/>
              <a:pPr/>
              <a:t>‹#›</a:t>
            </a:fld>
            <a:endParaRPr lang="he-IL"/>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F572BE87-5B4F-4041-BAB3-FF22147F9ED9}" type="datetimeFigureOut">
              <a:rPr lang="he-IL" smtClean="0"/>
              <a:pPr/>
              <a:t>ד'/אייר/תשע"ה</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DED3F34D-1AA9-4C51-96F7-9DDD8A931652}" type="slidenum">
              <a:rPr lang="he-IL" smtClean="0"/>
              <a:pPr/>
              <a:t>‹#›</a:t>
            </a:fld>
            <a:endParaRPr lang="he-IL"/>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he-IL" smtClean="0"/>
              <a:t>לחץ כדי לערוך סגנון כותרת של תבנית בסיס</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572BE87-5B4F-4041-BAB3-FF22147F9ED9}" type="datetimeFigureOut">
              <a:rPr lang="he-IL" smtClean="0"/>
              <a:pPr/>
              <a:t>ד'/אייר/תשע"ה</a:t>
            </a:fld>
            <a:endParaRPr lang="he-IL"/>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he-IL"/>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ED3F34D-1AA9-4C51-96F7-9DDD8A931652}" type="slidenum">
              <a:rPr lang="he-IL" smtClean="0"/>
              <a:pPr/>
              <a:t>‹#›</a:t>
            </a:fld>
            <a:endParaRPr lang="he-IL"/>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sites.google.com/a/motran.tzafonet.org.il/the-magazine/" TargetMode="External"/><Relationship Id="rId2" Type="http://schemas.openxmlformats.org/officeDocument/2006/relationships/hyperlink" Target="https://plus.google.com/photos/111132527213646871596/albums/5688234699328033729?banner=pwa&amp;sort=1" TargetMode="Externa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tali.org.il/content/tsevet"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he.jcjcr.org/armenian-and-jewish-youth"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cloud.web.de/ngcloud/external?shareId=eUOt3bJZT2WpLuBoscX9hg25703" TargetMode="Externa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34.png"/><Relationship Id="rId4" Type="http://schemas.openxmlformats.org/officeDocument/2006/relationships/image" Target="../media/image3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מלבן 5"/>
          <p:cNvSpPr/>
          <p:nvPr/>
        </p:nvSpPr>
        <p:spPr>
          <a:xfrm>
            <a:off x="3103086" y="1867114"/>
            <a:ext cx="5648325" cy="461963"/>
          </a:xfrm>
          <a:prstGeom prst="rect">
            <a:avLst/>
          </a:prstGeom>
          <a:noFill/>
        </p:spPr>
        <p:txBody>
          <a:bodyPr>
            <a:spAutoFit/>
          </a:bodyPr>
          <a:lstStyle/>
          <a:p>
            <a:pPr>
              <a:spcBef>
                <a:spcPts val="0"/>
              </a:spcBef>
              <a:spcAft>
                <a:spcPts val="0"/>
              </a:spcAft>
              <a:defRPr/>
            </a:pPr>
            <a:r>
              <a:rPr lang="he-IL" sz="2400" dirty="0" smtClean="0">
                <a:solidFill>
                  <a:schemeClr val="bg2">
                    <a:lumMod val="25000"/>
                  </a:schemeClr>
                </a:solidFill>
                <a:latin typeface="+mn-lt"/>
                <a:cs typeface="+mn-cs"/>
              </a:rPr>
              <a:t>סמינר </a:t>
            </a:r>
            <a:r>
              <a:rPr lang="he-IL" sz="2400" dirty="0">
                <a:solidFill>
                  <a:schemeClr val="bg2">
                    <a:lumMod val="25000"/>
                  </a:schemeClr>
                </a:solidFill>
                <a:latin typeface="+mn-lt"/>
                <a:cs typeface="+mn-cs"/>
              </a:rPr>
              <a:t>סנט ג'וזף- </a:t>
            </a:r>
            <a:r>
              <a:rPr lang="he-IL" sz="2400" dirty="0" err="1" smtClean="0">
                <a:solidFill>
                  <a:schemeClr val="bg2">
                    <a:lumMod val="25000"/>
                  </a:schemeClr>
                </a:solidFill>
              </a:rPr>
              <a:t>אקלריקי</a:t>
            </a:r>
            <a:r>
              <a:rPr lang="he-IL" sz="2400" dirty="0" smtClean="0">
                <a:solidFill>
                  <a:schemeClr val="bg2">
                    <a:lumMod val="25000"/>
                  </a:schemeClr>
                </a:solidFill>
              </a:rPr>
              <a:t> נצרת ( </a:t>
            </a:r>
            <a:r>
              <a:rPr lang="he-IL" sz="2400" dirty="0" err="1" smtClean="0">
                <a:solidFill>
                  <a:schemeClr val="bg2">
                    <a:lumMod val="25000"/>
                  </a:schemeClr>
                </a:solidFill>
                <a:latin typeface="+mn-lt"/>
                <a:cs typeface="+mn-cs"/>
              </a:rPr>
              <a:t>אלמוטראן</a:t>
            </a:r>
            <a:r>
              <a:rPr lang="he-IL" sz="2400" dirty="0" smtClean="0">
                <a:solidFill>
                  <a:schemeClr val="bg2">
                    <a:lumMod val="25000"/>
                  </a:schemeClr>
                </a:solidFill>
                <a:latin typeface="+mn-lt"/>
                <a:cs typeface="+mn-cs"/>
              </a:rPr>
              <a:t>)</a:t>
            </a:r>
            <a:endParaRPr lang="he-IL" sz="2400" dirty="0">
              <a:solidFill>
                <a:schemeClr val="bg2">
                  <a:lumMod val="25000"/>
                </a:schemeClr>
              </a:solidFill>
              <a:latin typeface="+mn-lt"/>
              <a:cs typeface="+mn-cs"/>
            </a:endParaRPr>
          </a:p>
        </p:txBody>
      </p:sp>
      <p:sp>
        <p:nvSpPr>
          <p:cNvPr id="7" name="מלבן 6"/>
          <p:cNvSpPr/>
          <p:nvPr/>
        </p:nvSpPr>
        <p:spPr>
          <a:xfrm>
            <a:off x="3381376" y="4734494"/>
            <a:ext cx="5386387" cy="369332"/>
          </a:xfrm>
          <a:prstGeom prst="rect">
            <a:avLst/>
          </a:prstGeom>
        </p:spPr>
        <p:txBody>
          <a:bodyPr>
            <a:spAutoFit/>
          </a:bodyPr>
          <a:lstStyle/>
          <a:p>
            <a:pPr fontAlgn="auto">
              <a:spcBef>
                <a:spcPts val="0"/>
              </a:spcBef>
              <a:spcAft>
                <a:spcPts val="0"/>
              </a:spcAft>
              <a:defRPr/>
            </a:pPr>
            <a:r>
              <a:rPr lang="he-IL" dirty="0">
                <a:solidFill>
                  <a:schemeClr val="bg2">
                    <a:lumMod val="25000"/>
                  </a:schemeClr>
                </a:solidFill>
                <a:latin typeface="+mn-lt"/>
                <a:ea typeface="+mj-ea"/>
                <a:cs typeface="+mn-cs"/>
              </a:rPr>
              <a:t>הרשות: נצרת </a:t>
            </a:r>
            <a:endParaRPr lang="he-IL" dirty="0">
              <a:solidFill>
                <a:schemeClr val="bg2">
                  <a:lumMod val="25000"/>
                </a:schemeClr>
              </a:solidFill>
              <a:latin typeface="+mn-lt"/>
              <a:cs typeface="+mn-cs"/>
            </a:endParaRPr>
          </a:p>
        </p:txBody>
      </p:sp>
      <p:sp>
        <p:nvSpPr>
          <p:cNvPr id="8" name="מלבן 7"/>
          <p:cNvSpPr/>
          <p:nvPr/>
        </p:nvSpPr>
        <p:spPr>
          <a:xfrm>
            <a:off x="3182938" y="5286402"/>
            <a:ext cx="5584825" cy="369332"/>
          </a:xfrm>
          <a:prstGeom prst="rect">
            <a:avLst/>
          </a:prstGeom>
          <a:noFill/>
        </p:spPr>
        <p:txBody>
          <a:bodyPr>
            <a:spAutoFit/>
          </a:bodyPr>
          <a:lstStyle/>
          <a:p>
            <a:pPr>
              <a:spcBef>
                <a:spcPts val="0"/>
              </a:spcBef>
              <a:spcAft>
                <a:spcPts val="0"/>
              </a:spcAft>
              <a:defRPr/>
            </a:pPr>
            <a:r>
              <a:rPr lang="he-IL" dirty="0">
                <a:solidFill>
                  <a:schemeClr val="bg2">
                    <a:lumMod val="25000"/>
                  </a:schemeClr>
                </a:solidFill>
                <a:latin typeface="+mn-lt"/>
                <a:cs typeface="+mn-cs"/>
              </a:rPr>
              <a:t>שם המנהלת: דר' </a:t>
            </a:r>
            <a:r>
              <a:rPr lang="he-IL" dirty="0" err="1">
                <a:solidFill>
                  <a:schemeClr val="bg2">
                    <a:lumMod val="25000"/>
                  </a:schemeClr>
                </a:solidFill>
                <a:latin typeface="+mn-lt"/>
                <a:cs typeface="+mn-cs"/>
              </a:rPr>
              <a:t>מרתא</a:t>
            </a:r>
            <a:r>
              <a:rPr lang="he-IL" dirty="0">
                <a:solidFill>
                  <a:schemeClr val="bg2">
                    <a:lumMod val="25000"/>
                  </a:schemeClr>
                </a:solidFill>
                <a:latin typeface="+mn-lt"/>
                <a:cs typeface="+mn-cs"/>
              </a:rPr>
              <a:t> סלימאן</a:t>
            </a:r>
          </a:p>
        </p:txBody>
      </p:sp>
      <p:sp>
        <p:nvSpPr>
          <p:cNvPr id="9" name="מלבן 8"/>
          <p:cNvSpPr/>
          <p:nvPr/>
        </p:nvSpPr>
        <p:spPr>
          <a:xfrm>
            <a:off x="5211762" y="5877272"/>
            <a:ext cx="3529013" cy="369332"/>
          </a:xfrm>
          <a:prstGeom prst="rect">
            <a:avLst/>
          </a:prstGeom>
        </p:spPr>
        <p:txBody>
          <a:bodyPr>
            <a:spAutoFit/>
          </a:bodyPr>
          <a:lstStyle/>
          <a:p>
            <a:pPr fontAlgn="auto">
              <a:spcBef>
                <a:spcPts val="0"/>
              </a:spcBef>
              <a:spcAft>
                <a:spcPts val="0"/>
              </a:spcAft>
              <a:defRPr/>
            </a:pPr>
            <a:r>
              <a:rPr lang="he-IL" dirty="0">
                <a:solidFill>
                  <a:schemeClr val="bg2">
                    <a:lumMod val="25000"/>
                  </a:schemeClr>
                </a:solidFill>
                <a:latin typeface="+mn-lt"/>
                <a:ea typeface="+mj-ea"/>
                <a:cs typeface="+mn-cs"/>
              </a:rPr>
              <a:t>שם המפקח: דר' האני פראג' </a:t>
            </a:r>
            <a:endParaRPr lang="he-IL" dirty="0">
              <a:solidFill>
                <a:schemeClr val="bg2">
                  <a:lumMod val="25000"/>
                </a:schemeClr>
              </a:solidFill>
              <a:latin typeface="+mn-lt"/>
              <a:cs typeface="+mn-cs"/>
            </a:endParaRPr>
          </a:p>
        </p:txBody>
      </p:sp>
      <p:pic>
        <p:nvPicPr>
          <p:cNvPr id="10" name="Picture 2" descr="F:\naderah\My Documents\Nadera Saleh\My Documents\TeacherNadera\Graduation07\pics\school\Copy of DSCN6013.JPG"/>
          <p:cNvPicPr>
            <a:picLocks noChangeAspect="1" noChangeArrowheads="1"/>
          </p:cNvPicPr>
          <p:nvPr/>
        </p:nvPicPr>
        <p:blipFill>
          <a:blip r:embed="rId2" cstate="print"/>
          <a:srcRect/>
          <a:stretch>
            <a:fillRect/>
          </a:stretch>
        </p:blipFill>
        <p:spPr bwMode="auto">
          <a:xfrm>
            <a:off x="349855" y="3510300"/>
            <a:ext cx="3648405" cy="2736304"/>
          </a:xfrm>
          <a:prstGeom prst="rect">
            <a:avLst/>
          </a:prstGeom>
          <a:ln>
            <a:noFill/>
          </a:ln>
          <a:effectLst>
            <a:softEdge rad="112500"/>
          </a:effectLst>
        </p:spPr>
      </p:pic>
      <p:pic>
        <p:nvPicPr>
          <p:cNvPr id="11" name="תמונה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9025" y="1349590"/>
            <a:ext cx="1538288" cy="149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מלבן 13"/>
          <p:cNvSpPr/>
          <p:nvPr/>
        </p:nvSpPr>
        <p:spPr>
          <a:xfrm>
            <a:off x="4465985" y="2833144"/>
            <a:ext cx="3168352" cy="523220"/>
          </a:xfrm>
          <a:prstGeom prst="rect">
            <a:avLst/>
          </a:prstGeom>
          <a:noFill/>
        </p:spPr>
        <p:txBody>
          <a:bodyPr wrap="square">
            <a:spAutoFit/>
          </a:bodyPr>
          <a:lstStyle/>
          <a:p>
            <a:pPr>
              <a:spcBef>
                <a:spcPts val="0"/>
              </a:spcBef>
              <a:spcAft>
                <a:spcPts val="0"/>
              </a:spcAft>
              <a:defRPr/>
            </a:pPr>
            <a:r>
              <a:rPr lang="he-IL" sz="2800"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latin typeface="+mn-lt"/>
                <a:cs typeface="+mn-cs"/>
              </a:rPr>
              <a:t>שלום עושים באהבה</a:t>
            </a:r>
            <a:endParaRPr lang="he-IL" sz="2800" b="1" dirty="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latin typeface="+mn-lt"/>
              <a:cs typeface="+mn-cs"/>
            </a:endParaRPr>
          </a:p>
        </p:txBody>
      </p:sp>
    </p:spTree>
    <p:extLst>
      <p:ext uri="{BB962C8B-B14F-4D97-AF65-F5344CB8AC3E}">
        <p14:creationId xmlns:p14="http://schemas.microsoft.com/office/powerpoint/2010/main" val="4366976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040977" y="1988840"/>
            <a:ext cx="7560840" cy="369332"/>
          </a:xfrm>
          <a:prstGeom prst="rect">
            <a:avLst/>
          </a:prstGeom>
        </p:spPr>
        <p:txBody>
          <a:bodyPr wrap="square">
            <a:spAutoFit/>
          </a:bodyPr>
          <a:lstStyle/>
          <a:p>
            <a:pPr marL="285750" indent="-285750">
              <a:buFont typeface="Arial" panose="020B0604020202020204" pitchFamily="34" charset="0"/>
              <a:buChar char="•"/>
            </a:pPr>
            <a:r>
              <a:rPr lang="he-IL" dirty="0">
                <a:solidFill>
                  <a:schemeClr val="bg2">
                    <a:lumMod val="25000"/>
                  </a:schemeClr>
                </a:solidFill>
              </a:rPr>
              <a:t>מסגרת הפעילות </a:t>
            </a:r>
            <a:r>
              <a:rPr lang="he-IL">
                <a:solidFill>
                  <a:schemeClr val="bg2">
                    <a:lumMod val="25000"/>
                  </a:schemeClr>
                </a:solidFill>
              </a:rPr>
              <a:t>ושותפים </a:t>
            </a:r>
            <a:r>
              <a:rPr lang="he-IL" smtClean="0">
                <a:solidFill>
                  <a:schemeClr val="bg2">
                    <a:lumMod val="25000"/>
                  </a:schemeClr>
                </a:solidFill>
              </a:rPr>
              <a:t>לפעילות</a:t>
            </a:r>
            <a:endParaRPr lang="en-US" dirty="0">
              <a:solidFill>
                <a:schemeClr val="bg2">
                  <a:lumMod val="25000"/>
                </a:schemeClr>
              </a:solidFill>
            </a:endParaRPr>
          </a:p>
        </p:txBody>
      </p:sp>
      <p:sp>
        <p:nvSpPr>
          <p:cNvPr id="3" name="מלבן 2"/>
          <p:cNvSpPr/>
          <p:nvPr/>
        </p:nvSpPr>
        <p:spPr>
          <a:xfrm>
            <a:off x="4657874" y="564448"/>
            <a:ext cx="3023585"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MUN </a:t>
            </a:r>
            <a:r>
              <a:rPr lang="he-IL" dirty="0">
                <a:ln w="18415" cmpd="sng">
                  <a:solidFill>
                    <a:srgbClr val="FFFFFF"/>
                  </a:solidFill>
                  <a:prstDash val="solid"/>
                </a:ln>
                <a:solidFill>
                  <a:srgbClr val="FFFFFF"/>
                </a:solidFill>
                <a:effectLst>
                  <a:outerShdw blurRad="63500" dir="3600000" algn="tl" rotWithShape="0">
                    <a:srgbClr val="000000">
                      <a:alpha val="70000"/>
                    </a:srgbClr>
                  </a:outerShdw>
                </a:effectLst>
              </a:rPr>
              <a:t> מודל האומות המאוחדות </a:t>
            </a:r>
          </a:p>
        </p:txBody>
      </p:sp>
      <p:pic>
        <p:nvPicPr>
          <p:cNvPr id="4" name="תמונה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מלבן 4"/>
          <p:cNvSpPr/>
          <p:nvPr/>
        </p:nvSpPr>
        <p:spPr>
          <a:xfrm>
            <a:off x="5016947" y="21117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pic>
        <p:nvPicPr>
          <p:cNvPr id="19458" name="Picture 2" descr="http://images.sonara.net/articles_img/upload/2013/10/21/1382352809/SL386399.JPG"/>
          <p:cNvPicPr>
            <a:picLocks noChangeAspect="1" noChangeArrowheads="1"/>
          </p:cNvPicPr>
          <p:nvPr/>
        </p:nvPicPr>
        <p:blipFill>
          <a:blip r:embed="rId3" cstate="print"/>
          <a:srcRect/>
          <a:stretch>
            <a:fillRect/>
          </a:stretch>
        </p:blipFill>
        <p:spPr bwMode="auto">
          <a:xfrm>
            <a:off x="251520" y="3645024"/>
            <a:ext cx="1800200" cy="1350150"/>
          </a:xfrm>
          <a:prstGeom prst="rect">
            <a:avLst/>
          </a:prstGeom>
          <a:noFill/>
        </p:spPr>
      </p:pic>
      <p:pic>
        <p:nvPicPr>
          <p:cNvPr id="19460" name="Picture 4" descr="http://images.sonara.net/articles_img/upload/2013/10/21/1382352809/SL386330.JPG"/>
          <p:cNvPicPr>
            <a:picLocks noChangeAspect="1" noChangeArrowheads="1"/>
          </p:cNvPicPr>
          <p:nvPr/>
        </p:nvPicPr>
        <p:blipFill>
          <a:blip r:embed="rId4" cstate="print"/>
          <a:srcRect/>
          <a:stretch>
            <a:fillRect/>
          </a:stretch>
        </p:blipFill>
        <p:spPr bwMode="auto">
          <a:xfrm>
            <a:off x="251520" y="5085184"/>
            <a:ext cx="1800200" cy="1350150"/>
          </a:xfrm>
          <a:prstGeom prst="rect">
            <a:avLst/>
          </a:prstGeom>
          <a:noFill/>
        </p:spPr>
      </p:pic>
      <p:pic>
        <p:nvPicPr>
          <p:cNvPr id="19462" name="Picture 6" descr="http://pms.panet.co.il/online/images/articles/2015/03/21-03-2015/adnan/9/l.jpg"/>
          <p:cNvPicPr>
            <a:picLocks noChangeAspect="1" noChangeArrowheads="1"/>
          </p:cNvPicPr>
          <p:nvPr/>
        </p:nvPicPr>
        <p:blipFill>
          <a:blip r:embed="rId5" cstate="print"/>
          <a:srcRect b="13462"/>
          <a:stretch>
            <a:fillRect/>
          </a:stretch>
        </p:blipFill>
        <p:spPr bwMode="auto">
          <a:xfrm>
            <a:off x="2411760" y="5085184"/>
            <a:ext cx="2520279" cy="1449161"/>
          </a:xfrm>
          <a:prstGeom prst="rect">
            <a:avLst/>
          </a:prstGeom>
          <a:noFill/>
        </p:spPr>
      </p:pic>
      <p:pic>
        <p:nvPicPr>
          <p:cNvPr id="19464" name="Picture 8" descr="http://pms.panet.co.il/online/images/articles/2015/03/21-03-2015/adnan/9/z.jpg"/>
          <p:cNvPicPr>
            <a:picLocks noChangeAspect="1" noChangeArrowheads="1"/>
          </p:cNvPicPr>
          <p:nvPr/>
        </p:nvPicPr>
        <p:blipFill>
          <a:blip r:embed="rId6" cstate="print"/>
          <a:srcRect t="12642" b="14035"/>
          <a:stretch>
            <a:fillRect/>
          </a:stretch>
        </p:blipFill>
        <p:spPr bwMode="auto">
          <a:xfrm>
            <a:off x="5220072" y="5157192"/>
            <a:ext cx="2887891" cy="1406961"/>
          </a:xfrm>
          <a:prstGeom prst="rect">
            <a:avLst/>
          </a:prstGeom>
          <a:noFill/>
        </p:spPr>
      </p:pic>
    </p:spTree>
    <p:extLst>
      <p:ext uri="{BB962C8B-B14F-4D97-AF65-F5344CB8AC3E}">
        <p14:creationId xmlns:p14="http://schemas.microsoft.com/office/powerpoint/2010/main" val="26848437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1040977" y="2189763"/>
            <a:ext cx="7560840" cy="2031325"/>
          </a:xfrm>
          <a:prstGeom prst="rect">
            <a:avLst/>
          </a:prstGeom>
        </p:spPr>
        <p:txBody>
          <a:bodyPr wrap="square">
            <a:spAutoFit/>
          </a:bodyPr>
          <a:lstStyle/>
          <a:p>
            <a:pPr marL="285750" indent="-285750">
              <a:buFont typeface="Arial" panose="020B0604020202020204" pitchFamily="34" charset="0"/>
              <a:buChar char="•"/>
            </a:pPr>
            <a:r>
              <a:rPr lang="he-IL" dirty="0" smtClean="0">
                <a:solidFill>
                  <a:schemeClr val="bg2">
                    <a:lumMod val="25000"/>
                  </a:schemeClr>
                </a:solidFill>
              </a:rPr>
              <a:t>תכנית עבודה </a:t>
            </a:r>
            <a:r>
              <a:rPr lang="en-US" dirty="0" smtClean="0">
                <a:solidFill>
                  <a:schemeClr val="bg2">
                    <a:lumMod val="25000"/>
                  </a:schemeClr>
                </a:solidFill>
              </a:rPr>
              <a:t/>
            </a:r>
            <a:br>
              <a:rPr lang="en-US" dirty="0" smtClean="0">
                <a:solidFill>
                  <a:schemeClr val="bg2">
                    <a:lumMod val="25000"/>
                  </a:schemeClr>
                </a:solidFill>
              </a:rPr>
            </a:b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dirty="0" smtClean="0">
                <a:solidFill>
                  <a:schemeClr val="bg2">
                    <a:lumMod val="25000"/>
                  </a:schemeClr>
                </a:solidFill>
              </a:rPr>
              <a:t> תמונות, מצגת</a:t>
            </a:r>
            <a:r>
              <a:rPr lang="en-US" dirty="0" smtClean="0">
                <a:solidFill>
                  <a:schemeClr val="bg2">
                    <a:lumMod val="25000"/>
                  </a:schemeClr>
                </a:solidFill>
              </a:rPr>
              <a:t/>
            </a:r>
            <a:br>
              <a:rPr lang="en-US" dirty="0" smtClean="0">
                <a:solidFill>
                  <a:schemeClr val="bg2">
                    <a:lumMod val="25000"/>
                  </a:schemeClr>
                </a:solidFill>
              </a:rPr>
            </a:b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en-US" dirty="0" smtClean="0">
                <a:solidFill>
                  <a:schemeClr val="bg2">
                    <a:lumMod val="25000"/>
                  </a:schemeClr>
                </a:solidFill>
              </a:rPr>
              <a:t>Galmun_almotran@yahoo.com</a:t>
            </a:r>
            <a:endParaRPr lang="en-US" dirty="0"/>
          </a:p>
        </p:txBody>
      </p:sp>
      <p:sp>
        <p:nvSpPr>
          <p:cNvPr id="3" name="מלבן 2"/>
          <p:cNvSpPr/>
          <p:nvPr/>
        </p:nvSpPr>
        <p:spPr>
          <a:xfrm>
            <a:off x="4657874" y="564448"/>
            <a:ext cx="3023585"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MUN </a:t>
            </a:r>
            <a:r>
              <a:rPr lang="he-IL" dirty="0">
                <a:ln w="18415" cmpd="sng">
                  <a:solidFill>
                    <a:srgbClr val="FFFFFF"/>
                  </a:solidFill>
                  <a:prstDash val="solid"/>
                </a:ln>
                <a:solidFill>
                  <a:srgbClr val="FFFFFF"/>
                </a:solidFill>
                <a:effectLst>
                  <a:outerShdw blurRad="63500" dir="3600000" algn="tl" rotWithShape="0">
                    <a:srgbClr val="000000">
                      <a:alpha val="70000"/>
                    </a:srgbClr>
                  </a:outerShdw>
                </a:effectLst>
              </a:rPr>
              <a:t> מודל האומות המאוחדות </a:t>
            </a:r>
          </a:p>
        </p:txBody>
      </p:sp>
      <p:pic>
        <p:nvPicPr>
          <p:cNvPr id="4" name="תמונה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מלבן 4"/>
          <p:cNvSpPr/>
          <p:nvPr/>
        </p:nvSpPr>
        <p:spPr>
          <a:xfrm>
            <a:off x="5016947" y="21117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pic>
        <p:nvPicPr>
          <p:cNvPr id="1026" name="Picture 2" descr="http://galmun.net/gallery/fram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4096709"/>
            <a:ext cx="2520281" cy="20620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fbcdn-sphotos-h-a.akamaihd.net/hphotos-ak-xap1/v/t1.0-9/1375108_507631786000360_1367177105_n.jpg?oh=a78b0816b43adfd2f4c50858d6070413&amp;oe=55D8E9B8&amp;__gda__=1436489105_7481d7e3aa569769517eb2318475786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833" y="2256173"/>
            <a:ext cx="2533016" cy="16886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content-fra.xx.fbcdn.net/hphotos-xpa1/v/t1.0-9/10636128_1007997325894264_3156217389742220451_n.jpg?oh=d8c0a4ae98faf14b29a8849c832acd4c&amp;oe=55984EB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59323" y="4418528"/>
            <a:ext cx="2610343" cy="17402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fbcdn-sphotos-a-a.akamaihd.net/hphotos-ak-xft1/v/t1.0-9/11084278_1008653179162012_4129150585386152514_n.jpg?oh=bf272334a5cd11900b00cf92200a7699&amp;oe=55A41B2A&amp;__gda__=1436475467_d9da5af062b60f57db168ce416e7e5d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09100" y="4418529"/>
            <a:ext cx="2653391" cy="1768928"/>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http://images.sonara.net/articles_img/upload/2013/10/21/1382352809/SL386315.JPG"/>
          <p:cNvPicPr>
            <a:picLocks noChangeAspect="1" noChangeArrowheads="1"/>
          </p:cNvPicPr>
          <p:nvPr/>
        </p:nvPicPr>
        <p:blipFill>
          <a:blip r:embed="rId7" cstate="print"/>
          <a:srcRect/>
          <a:stretch>
            <a:fillRect/>
          </a:stretch>
        </p:blipFill>
        <p:spPr bwMode="auto">
          <a:xfrm>
            <a:off x="3491880" y="2276872"/>
            <a:ext cx="3240360" cy="1584176"/>
          </a:xfrm>
          <a:prstGeom prst="rect">
            <a:avLst/>
          </a:prstGeom>
          <a:noFill/>
        </p:spPr>
      </p:pic>
    </p:spTree>
    <p:extLst>
      <p:ext uri="{BB962C8B-B14F-4D97-AF65-F5344CB8AC3E}">
        <p14:creationId xmlns:p14="http://schemas.microsoft.com/office/powerpoint/2010/main" val="18877421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6" name="מלבן 5"/>
          <p:cNvSpPr/>
          <p:nvPr/>
        </p:nvSpPr>
        <p:spPr>
          <a:xfrm>
            <a:off x="4011270" y="1484784"/>
            <a:ext cx="4572000" cy="1477328"/>
          </a:xfrm>
          <a:prstGeom prst="rect">
            <a:avLst/>
          </a:prstGeom>
        </p:spPr>
        <p:txBody>
          <a:bodyPr>
            <a:spAutoFit/>
          </a:bodyPr>
          <a:lstStyle/>
          <a:p>
            <a:r>
              <a:rPr lang="he-IL" b="1" dirty="0">
                <a:solidFill>
                  <a:schemeClr val="bg2">
                    <a:lumMod val="25000"/>
                  </a:schemeClr>
                </a:solidFill>
              </a:rPr>
              <a:t>תחומי </a:t>
            </a:r>
            <a:r>
              <a:rPr lang="he-IL" b="1" dirty="0" smtClean="0">
                <a:solidFill>
                  <a:schemeClr val="bg2">
                    <a:lumMod val="25000"/>
                  </a:schemeClr>
                </a:solidFill>
              </a:rPr>
              <a:t>עשייה: </a:t>
            </a:r>
          </a:p>
          <a:p>
            <a:endParaRPr lang="he-IL" dirty="0" smtClean="0">
              <a:solidFill>
                <a:schemeClr val="bg2">
                  <a:lumMod val="25000"/>
                </a:schemeClr>
              </a:solidFill>
            </a:endParaRPr>
          </a:p>
          <a:p>
            <a:r>
              <a:rPr lang="he-IL" dirty="0" smtClean="0">
                <a:solidFill>
                  <a:schemeClr val="bg2">
                    <a:lumMod val="25000"/>
                  </a:schemeClr>
                </a:solidFill>
              </a:rPr>
              <a:t>הפרויקט פועל בשני מישורים מרכזיים:</a:t>
            </a:r>
          </a:p>
          <a:p>
            <a:pPr marL="342900" indent="-342900">
              <a:buAutoNum type="arabicParenR"/>
            </a:pPr>
            <a:r>
              <a:rPr lang="he-IL" dirty="0" smtClean="0">
                <a:solidFill>
                  <a:schemeClr val="bg2">
                    <a:lumMod val="25000"/>
                  </a:schemeClr>
                </a:solidFill>
              </a:rPr>
              <a:t>תלמידים </a:t>
            </a:r>
          </a:p>
          <a:p>
            <a:pPr marL="342900" indent="-342900">
              <a:buAutoNum type="arabicParenR"/>
            </a:pPr>
            <a:r>
              <a:rPr lang="he-IL" dirty="0" smtClean="0">
                <a:solidFill>
                  <a:schemeClr val="bg2">
                    <a:lumMod val="25000"/>
                  </a:schemeClr>
                </a:solidFill>
              </a:rPr>
              <a:t>מורים</a:t>
            </a:r>
            <a:endParaRPr lang="he-IL" dirty="0">
              <a:solidFill>
                <a:schemeClr val="bg2">
                  <a:lumMod val="25000"/>
                </a:schemeClr>
              </a:solidFill>
            </a:endParaRPr>
          </a:p>
        </p:txBody>
      </p:sp>
      <p:pic>
        <p:nvPicPr>
          <p:cNvPr id="9"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817731"/>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Macintosh HD:Users:buthainabishara:Desktop:IMG_341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26177" y="1117542"/>
            <a:ext cx="2602451" cy="1997824"/>
          </a:xfrm>
          <a:prstGeom prst="rect">
            <a:avLst/>
          </a:prstGeom>
          <a:ln>
            <a:noFill/>
          </a:ln>
          <a:effectLst>
            <a:outerShdw blurRad="190500" algn="tl" rotWithShape="0">
              <a:srgbClr val="000000">
                <a:alpha val="70000"/>
              </a:srgbClr>
            </a:outerShdw>
          </a:effectLst>
        </p:spPr>
      </p:pic>
      <p:sp>
        <p:nvSpPr>
          <p:cNvPr id="12" name="TextBox 11"/>
          <p:cNvSpPr txBox="1"/>
          <p:nvPr/>
        </p:nvSpPr>
        <p:spPr>
          <a:xfrm>
            <a:off x="683568" y="3088056"/>
            <a:ext cx="8168951" cy="3416320"/>
          </a:xfrm>
          <a:prstGeom prst="rect">
            <a:avLst/>
          </a:prstGeom>
          <a:noFill/>
        </p:spPr>
        <p:txBody>
          <a:bodyPr wrap="square" rtlCol="1">
            <a:spAutoFit/>
          </a:bodyPr>
          <a:lstStyle/>
          <a:p>
            <a:pPr marL="285750" indent="-285750">
              <a:buFont typeface="Arial" panose="020B0604020202020204" pitchFamily="34" charset="0"/>
              <a:buChar char="•"/>
            </a:pPr>
            <a:r>
              <a:rPr lang="he-IL" b="1" dirty="0">
                <a:solidFill>
                  <a:schemeClr val="bg2">
                    <a:lumMod val="25000"/>
                  </a:schemeClr>
                </a:solidFill>
              </a:rPr>
              <a:t>כמות מפגשים/משך </a:t>
            </a:r>
            <a:r>
              <a:rPr lang="he-IL" b="1" dirty="0" smtClean="0">
                <a:solidFill>
                  <a:schemeClr val="bg2">
                    <a:lumMod val="25000"/>
                  </a:schemeClr>
                </a:solidFill>
              </a:rPr>
              <a:t>זמן</a:t>
            </a:r>
            <a:r>
              <a:rPr lang="en-US" b="1" dirty="0" smtClean="0">
                <a:solidFill>
                  <a:schemeClr val="bg2">
                    <a:lumMod val="25000"/>
                  </a:schemeClr>
                </a:solidFill>
              </a:rPr>
              <a:t>: </a:t>
            </a:r>
            <a:r>
              <a:rPr lang="he-IL" b="1" dirty="0" smtClean="0">
                <a:solidFill>
                  <a:schemeClr val="bg2">
                    <a:lumMod val="25000"/>
                  </a:schemeClr>
                </a:solidFill>
              </a:rPr>
              <a:t> </a:t>
            </a:r>
            <a:r>
              <a:rPr lang="he-IL" dirty="0" smtClean="0">
                <a:solidFill>
                  <a:schemeClr val="bg2">
                    <a:lumMod val="25000"/>
                  </a:schemeClr>
                </a:solidFill>
              </a:rPr>
              <a:t>מפגש כל </a:t>
            </a:r>
            <a:r>
              <a:rPr lang="he-IL" dirty="0" err="1" smtClean="0">
                <a:solidFill>
                  <a:schemeClr val="bg2">
                    <a:lumMod val="25000"/>
                  </a:schemeClr>
                </a:solidFill>
              </a:rPr>
              <a:t>שבועים</a:t>
            </a:r>
            <a:r>
              <a:rPr lang="he-IL" dirty="0" smtClean="0">
                <a:solidFill>
                  <a:schemeClr val="bg2">
                    <a:lumMod val="25000"/>
                  </a:schemeClr>
                </a:solidFill>
              </a:rPr>
              <a:t> בתוך </a:t>
            </a:r>
            <a:r>
              <a:rPr lang="en-US" dirty="0">
                <a:solidFill>
                  <a:schemeClr val="bg2">
                    <a:lumMod val="25000"/>
                  </a:schemeClr>
                </a:solidFill>
              </a:rPr>
              <a:t> </a:t>
            </a:r>
            <a:r>
              <a:rPr lang="he-IL" dirty="0" smtClean="0">
                <a:solidFill>
                  <a:schemeClr val="bg2">
                    <a:lumMod val="25000"/>
                  </a:schemeClr>
                </a:solidFill>
              </a:rPr>
              <a:t> בית הספר כפעילות הכנה, וארבעה מפגשים כולל לינה בבתים במשך השנה </a:t>
            </a:r>
            <a:r>
              <a:rPr lang="en-US" dirty="0">
                <a:solidFill>
                  <a:schemeClr val="bg2">
                    <a:lumMod val="25000"/>
                  </a:schemeClr>
                </a:solidFill>
              </a:rPr>
              <a:t>.</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מספר אנשי צוות/תלמידים/כיתות </a:t>
            </a:r>
            <a:r>
              <a:rPr lang="he-IL" b="1" dirty="0" smtClean="0">
                <a:solidFill>
                  <a:schemeClr val="bg2">
                    <a:lumMod val="25000"/>
                  </a:schemeClr>
                </a:solidFill>
              </a:rPr>
              <a:t>שהשתתפו :  </a:t>
            </a:r>
            <a:r>
              <a:rPr lang="he-IL" dirty="0" smtClean="0">
                <a:solidFill>
                  <a:schemeClr val="bg2">
                    <a:lumMod val="25000"/>
                  </a:schemeClr>
                </a:solidFill>
              </a:rPr>
              <a:t>מורה מובילה, 18 תלמידים מכל שכבה</a:t>
            </a:r>
            <a:r>
              <a:rPr lang="en-US" dirty="0" smtClean="0">
                <a:solidFill>
                  <a:schemeClr val="bg2">
                    <a:lumMod val="25000"/>
                  </a:schemeClr>
                </a:solidFill>
              </a:rPr>
              <a:t/>
            </a:r>
            <a:br>
              <a:rPr lang="en-US" dirty="0" smtClean="0">
                <a:solidFill>
                  <a:schemeClr val="bg2">
                    <a:lumMod val="25000"/>
                  </a:schemeClr>
                </a:solidFill>
              </a:rPr>
            </a:br>
            <a:endParaRPr lang="en-US"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שכבות </a:t>
            </a:r>
            <a:r>
              <a:rPr lang="he-IL" b="1" dirty="0">
                <a:solidFill>
                  <a:schemeClr val="bg2">
                    <a:lumMod val="25000"/>
                  </a:schemeClr>
                </a:solidFill>
              </a:rPr>
              <a:t>שהשתתפו מטעם בית </a:t>
            </a:r>
            <a:r>
              <a:rPr lang="he-IL" b="1" dirty="0" smtClean="0">
                <a:solidFill>
                  <a:schemeClr val="bg2">
                    <a:lumMod val="25000"/>
                  </a:schemeClr>
                </a:solidFill>
              </a:rPr>
              <a:t>הספר: </a:t>
            </a:r>
            <a:r>
              <a:rPr lang="he-IL" dirty="0" smtClean="0">
                <a:solidFill>
                  <a:schemeClr val="bg2">
                    <a:lumMod val="25000"/>
                  </a:schemeClr>
                </a:solidFill>
              </a:rPr>
              <a:t>כיתות י</a:t>
            </a:r>
            <a:r>
              <a:rPr lang="ar-SA" dirty="0" smtClean="0">
                <a:solidFill>
                  <a:schemeClr val="bg2">
                    <a:lumMod val="25000"/>
                  </a:schemeClr>
                </a:solidFill>
              </a:rPr>
              <a:t>  </a:t>
            </a:r>
            <a:r>
              <a:rPr lang="he-IL" dirty="0" smtClean="0">
                <a:solidFill>
                  <a:schemeClr val="bg2">
                    <a:lumMod val="25000"/>
                  </a:schemeClr>
                </a:solidFill>
              </a:rPr>
              <a:t>ו  י"</a:t>
            </a:r>
            <a:r>
              <a:rPr lang="he-IL" dirty="0">
                <a:solidFill>
                  <a:schemeClr val="bg2">
                    <a:lumMod val="25000"/>
                  </a:schemeClr>
                </a:solidFill>
              </a:rPr>
              <a:t>א</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נושא: </a:t>
            </a:r>
            <a:r>
              <a:rPr lang="he-IL" dirty="0" smtClean="0">
                <a:solidFill>
                  <a:schemeClr val="bg2">
                    <a:lumMod val="25000"/>
                  </a:schemeClr>
                </a:solidFill>
              </a:rPr>
              <a:t>מסע תרבותי חברתי לגישור בין שתי החברות היהודית והערבית</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מסגרת הפעילות ושותפים לפעילות </a:t>
            </a:r>
            <a:r>
              <a:rPr lang="he-IL" dirty="0">
                <a:solidFill>
                  <a:schemeClr val="bg2">
                    <a:lumMod val="25000"/>
                  </a:schemeClr>
                </a:solidFill>
              </a:rPr>
              <a:t>)בתי ספר אחרים, ארגונים, תכניות מיוחדות של משרד החינוך</a:t>
            </a:r>
            <a:r>
              <a:rPr lang="he-IL" dirty="0" smtClean="0">
                <a:solidFill>
                  <a:schemeClr val="bg2">
                    <a:lumMod val="25000"/>
                  </a:schemeClr>
                </a:solidFill>
              </a:rPr>
              <a:t>..)</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p:txBody>
      </p:sp>
    </p:spTree>
    <p:extLst>
      <p:ext uri="{BB962C8B-B14F-4D97-AF65-F5344CB8AC3E}">
        <p14:creationId xmlns:p14="http://schemas.microsoft.com/office/powerpoint/2010/main" val="3968007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5" name="TextBox 4"/>
          <p:cNvSpPr txBox="1"/>
          <p:nvPr/>
        </p:nvSpPr>
        <p:spPr>
          <a:xfrm>
            <a:off x="617766" y="5229200"/>
            <a:ext cx="7992888" cy="1200329"/>
          </a:xfrm>
          <a:prstGeom prst="rect">
            <a:avLst/>
          </a:prstGeom>
          <a:noFill/>
        </p:spPr>
        <p:txBody>
          <a:bodyPr wrap="square" rtlCol="1">
            <a:spAutoFit/>
          </a:bodyPr>
          <a:lstStyle/>
          <a:p>
            <a:pPr algn="just"/>
            <a:r>
              <a:rPr lang="he-IL" dirty="0" smtClean="0">
                <a:solidFill>
                  <a:schemeClr val="bg2">
                    <a:lumMod val="25000"/>
                  </a:schemeClr>
                </a:solidFill>
              </a:rPr>
              <a:t>הפרויקט מבוסס ששה מפגשים בין התלמידים </a:t>
            </a:r>
            <a:r>
              <a:rPr lang="he-IL" dirty="0">
                <a:solidFill>
                  <a:schemeClr val="bg2">
                    <a:lumMod val="25000"/>
                  </a:schemeClr>
                </a:solidFill>
              </a:rPr>
              <a:t>במהלך השנה (כולל </a:t>
            </a:r>
            <a:r>
              <a:rPr lang="he-IL" dirty="0" smtClean="0">
                <a:solidFill>
                  <a:schemeClr val="bg2">
                    <a:lumMod val="25000"/>
                  </a:schemeClr>
                </a:solidFill>
              </a:rPr>
              <a:t>שינה בבתים).  תוך העסקת </a:t>
            </a:r>
            <a:r>
              <a:rPr lang="he-IL" dirty="0">
                <a:solidFill>
                  <a:schemeClr val="bg2">
                    <a:lumMod val="25000"/>
                  </a:schemeClr>
                </a:solidFill>
              </a:rPr>
              <a:t>בפעילות תרבותית, חברתית וספרותית </a:t>
            </a:r>
            <a:r>
              <a:rPr lang="he-IL" dirty="0" smtClean="0">
                <a:solidFill>
                  <a:schemeClr val="bg2">
                    <a:lumMod val="25000"/>
                  </a:schemeClr>
                </a:solidFill>
              </a:rPr>
              <a:t>המעשירה </a:t>
            </a:r>
            <a:r>
              <a:rPr lang="he-IL" dirty="0">
                <a:solidFill>
                  <a:schemeClr val="bg2">
                    <a:lumMod val="25000"/>
                  </a:schemeClr>
                </a:solidFill>
              </a:rPr>
              <a:t>אותם בתחומים שונים של חיים. </a:t>
            </a:r>
            <a:r>
              <a:rPr lang="he-IL" dirty="0" smtClean="0">
                <a:solidFill>
                  <a:schemeClr val="bg2">
                    <a:lumMod val="25000"/>
                  </a:schemeClr>
                </a:solidFill>
              </a:rPr>
              <a:t>זה</a:t>
            </a:r>
            <a:r>
              <a:rPr lang="he-IL" dirty="0">
                <a:solidFill>
                  <a:schemeClr val="bg2">
                    <a:lumMod val="25000"/>
                  </a:schemeClr>
                </a:solidFill>
              </a:rPr>
              <a:t>, אם כן, יוצר קשרים בין האנשים משני בתי הספר. יתר על כן, היא מפתחת אנגלית של התלמידים, מקדמת דו-קיום בין הערבים ליהודים </a:t>
            </a:r>
            <a:r>
              <a:rPr lang="he-IL" dirty="0" smtClean="0">
                <a:solidFill>
                  <a:schemeClr val="bg2">
                    <a:lumMod val="25000"/>
                  </a:schemeClr>
                </a:solidFill>
              </a:rPr>
              <a:t>והתלמידים נחשפים לתרבויות זה </a:t>
            </a:r>
            <a:r>
              <a:rPr lang="he-IL" dirty="0">
                <a:solidFill>
                  <a:schemeClr val="bg2">
                    <a:lumMod val="25000"/>
                  </a:schemeClr>
                </a:solidFill>
              </a:rPr>
              <a:t>של </a:t>
            </a:r>
            <a:r>
              <a:rPr lang="he-IL" dirty="0" smtClean="0">
                <a:solidFill>
                  <a:schemeClr val="bg2">
                    <a:lumMod val="25000"/>
                  </a:schemeClr>
                </a:solidFill>
              </a:rPr>
              <a:t>זה.</a:t>
            </a:r>
            <a:endParaRPr lang="he-IL" dirty="0">
              <a:solidFill>
                <a:schemeClr val="bg2">
                  <a:lumMod val="25000"/>
                </a:schemeClr>
              </a:solidFill>
            </a:endParaRPr>
          </a:p>
        </p:txBody>
      </p:sp>
      <p:sp>
        <p:nvSpPr>
          <p:cNvPr id="6" name="מלבן 5"/>
          <p:cNvSpPr/>
          <p:nvPr/>
        </p:nvSpPr>
        <p:spPr>
          <a:xfrm>
            <a:off x="4011270" y="1628800"/>
            <a:ext cx="4572000" cy="1477328"/>
          </a:xfrm>
          <a:prstGeom prst="rect">
            <a:avLst/>
          </a:prstGeom>
        </p:spPr>
        <p:txBody>
          <a:bodyPr>
            <a:spAutoFit/>
          </a:bodyPr>
          <a:lstStyle/>
          <a:p>
            <a:r>
              <a:rPr lang="he-IL" b="1" dirty="0">
                <a:solidFill>
                  <a:schemeClr val="bg2">
                    <a:lumMod val="25000"/>
                  </a:schemeClr>
                </a:solidFill>
              </a:rPr>
              <a:t>תחומי </a:t>
            </a:r>
            <a:r>
              <a:rPr lang="he-IL" b="1" dirty="0" smtClean="0">
                <a:solidFill>
                  <a:schemeClr val="bg2">
                    <a:lumMod val="25000"/>
                  </a:schemeClr>
                </a:solidFill>
              </a:rPr>
              <a:t>עשייה: </a:t>
            </a:r>
          </a:p>
          <a:p>
            <a:endParaRPr lang="he-IL" dirty="0" smtClean="0">
              <a:solidFill>
                <a:schemeClr val="bg2">
                  <a:lumMod val="25000"/>
                </a:schemeClr>
              </a:solidFill>
            </a:endParaRPr>
          </a:p>
          <a:p>
            <a:r>
              <a:rPr lang="he-IL" dirty="0" smtClean="0">
                <a:solidFill>
                  <a:schemeClr val="bg2">
                    <a:lumMod val="25000"/>
                  </a:schemeClr>
                </a:solidFill>
              </a:rPr>
              <a:t>הפרויקט פועל בשני מישורים מרכזיים:</a:t>
            </a:r>
          </a:p>
          <a:p>
            <a:pPr marL="342900" indent="-342900">
              <a:buAutoNum type="arabicParenR"/>
            </a:pPr>
            <a:r>
              <a:rPr lang="he-IL" dirty="0" smtClean="0">
                <a:solidFill>
                  <a:schemeClr val="bg2">
                    <a:lumMod val="25000"/>
                  </a:schemeClr>
                </a:solidFill>
              </a:rPr>
              <a:t>תלמידים </a:t>
            </a:r>
          </a:p>
          <a:p>
            <a:pPr marL="342900" indent="-342900">
              <a:buAutoNum type="arabicParenR"/>
            </a:pPr>
            <a:r>
              <a:rPr lang="he-IL" dirty="0" smtClean="0">
                <a:solidFill>
                  <a:schemeClr val="bg2">
                    <a:lumMod val="25000"/>
                  </a:schemeClr>
                </a:solidFill>
              </a:rPr>
              <a:t>מורים</a:t>
            </a:r>
            <a:endParaRPr lang="he-IL" dirty="0">
              <a:solidFill>
                <a:schemeClr val="bg2">
                  <a:lumMod val="25000"/>
                </a:schemeClr>
              </a:solidFill>
            </a:endParaRPr>
          </a:p>
        </p:txBody>
      </p:sp>
      <p:sp>
        <p:nvSpPr>
          <p:cNvPr id="7" name="מלבן 6"/>
          <p:cNvSpPr/>
          <p:nvPr/>
        </p:nvSpPr>
        <p:spPr>
          <a:xfrm>
            <a:off x="7011672" y="3257292"/>
            <a:ext cx="1600118" cy="369332"/>
          </a:xfrm>
          <a:prstGeom prst="rect">
            <a:avLst/>
          </a:prstGeom>
        </p:spPr>
        <p:txBody>
          <a:bodyPr wrap="none">
            <a:spAutoFit/>
          </a:bodyPr>
          <a:lstStyle/>
          <a:p>
            <a:r>
              <a:rPr lang="he-IL" b="1" dirty="0">
                <a:solidFill>
                  <a:schemeClr val="bg2">
                    <a:lumMod val="25000"/>
                  </a:schemeClr>
                </a:solidFill>
              </a:rPr>
              <a:t>פירוט </a:t>
            </a:r>
            <a:r>
              <a:rPr lang="he-IL" b="1" dirty="0" smtClean="0">
                <a:solidFill>
                  <a:schemeClr val="bg2">
                    <a:lumMod val="25000"/>
                  </a:schemeClr>
                </a:solidFill>
              </a:rPr>
              <a:t>העשייה</a:t>
            </a:r>
            <a:r>
              <a:rPr lang="he-IL" dirty="0" smtClean="0"/>
              <a:t>: </a:t>
            </a:r>
            <a:endParaRPr lang="he-IL" dirty="0"/>
          </a:p>
        </p:txBody>
      </p:sp>
      <p:sp>
        <p:nvSpPr>
          <p:cNvPr id="8" name="TextBox 7"/>
          <p:cNvSpPr txBox="1"/>
          <p:nvPr/>
        </p:nvSpPr>
        <p:spPr>
          <a:xfrm>
            <a:off x="546894" y="3642212"/>
            <a:ext cx="8064896" cy="1754326"/>
          </a:xfrm>
          <a:prstGeom prst="rect">
            <a:avLst/>
          </a:prstGeom>
          <a:noFill/>
        </p:spPr>
        <p:txBody>
          <a:bodyPr wrap="square" rtlCol="1">
            <a:spAutoFit/>
          </a:bodyPr>
          <a:lstStyle/>
          <a:p>
            <a:r>
              <a:rPr lang="en-US" dirty="0">
                <a:solidFill>
                  <a:schemeClr val="bg2">
                    <a:lumMod val="25000"/>
                  </a:schemeClr>
                </a:solidFill>
              </a:rPr>
              <a:t> </a:t>
            </a:r>
            <a:r>
              <a:rPr lang="he-IL" dirty="0" smtClean="0">
                <a:solidFill>
                  <a:schemeClr val="bg2">
                    <a:lumMod val="25000"/>
                  </a:schemeClr>
                </a:solidFill>
              </a:rPr>
              <a:t>פרויקט </a:t>
            </a:r>
            <a:r>
              <a:rPr lang="he-IL" dirty="0">
                <a:solidFill>
                  <a:schemeClr val="bg2">
                    <a:lumMod val="25000"/>
                  </a:schemeClr>
                </a:solidFill>
              </a:rPr>
              <a:t>הזה הינו פרויקט שנתי אשר משתתפים בו תלמידים מבית ספר </a:t>
            </a:r>
            <a:r>
              <a:rPr lang="he-IL" dirty="0" err="1">
                <a:solidFill>
                  <a:schemeClr val="bg2">
                    <a:lumMod val="25000"/>
                  </a:schemeClr>
                </a:solidFill>
              </a:rPr>
              <a:t>אקליריקי</a:t>
            </a:r>
            <a:r>
              <a:rPr lang="he-IL" dirty="0">
                <a:solidFill>
                  <a:schemeClr val="bg2">
                    <a:lumMod val="25000"/>
                  </a:schemeClr>
                </a:solidFill>
              </a:rPr>
              <a:t> </a:t>
            </a:r>
            <a:r>
              <a:rPr lang="he-IL" dirty="0" err="1" smtClean="0">
                <a:solidFill>
                  <a:schemeClr val="bg2">
                    <a:lumMod val="25000"/>
                  </a:schemeClr>
                </a:solidFill>
              </a:rPr>
              <a:t>אלמוטראן</a:t>
            </a:r>
            <a:r>
              <a:rPr lang="he-IL" dirty="0" smtClean="0">
                <a:solidFill>
                  <a:schemeClr val="bg2">
                    <a:lumMod val="25000"/>
                  </a:schemeClr>
                </a:solidFill>
              </a:rPr>
              <a:t> בנצרת  </a:t>
            </a:r>
            <a:r>
              <a:rPr lang="he-IL" dirty="0">
                <a:solidFill>
                  <a:schemeClr val="bg2">
                    <a:lumMod val="25000"/>
                  </a:schemeClr>
                </a:solidFill>
              </a:rPr>
              <a:t>ובית ספר </a:t>
            </a:r>
            <a:r>
              <a:rPr lang="he-IL" dirty="0" smtClean="0">
                <a:solidFill>
                  <a:schemeClr val="bg2">
                    <a:lumMod val="25000"/>
                  </a:schemeClr>
                </a:solidFill>
              </a:rPr>
              <a:t>ליד האוניברסיטה העברית בירושלים. </a:t>
            </a:r>
          </a:p>
          <a:p>
            <a:endParaRPr lang="he-IL" dirty="0" smtClean="0">
              <a:solidFill>
                <a:schemeClr val="bg2">
                  <a:lumMod val="25000"/>
                </a:schemeClr>
              </a:solidFill>
            </a:endParaRPr>
          </a:p>
          <a:p>
            <a:r>
              <a:rPr lang="he-IL" dirty="0" smtClean="0">
                <a:solidFill>
                  <a:schemeClr val="bg2">
                    <a:lumMod val="25000"/>
                  </a:schemeClr>
                </a:solidFill>
              </a:rPr>
              <a:t> </a:t>
            </a:r>
            <a:r>
              <a:rPr lang="he-IL" dirty="0">
                <a:solidFill>
                  <a:schemeClr val="bg2">
                    <a:lumMod val="25000"/>
                  </a:schemeClr>
                </a:solidFill>
              </a:rPr>
              <a:t>הפרויקט התפתח כיוזמה של שתי מורות משני בתי הספר, המורה </a:t>
            </a:r>
            <a:r>
              <a:rPr lang="he-IL" dirty="0" err="1" smtClean="0">
                <a:solidFill>
                  <a:schemeClr val="bg2">
                    <a:lumMod val="25000"/>
                  </a:schemeClr>
                </a:solidFill>
              </a:rPr>
              <a:t>בותינה</a:t>
            </a:r>
            <a:r>
              <a:rPr lang="he-IL" dirty="0" smtClean="0">
                <a:solidFill>
                  <a:schemeClr val="bg2">
                    <a:lumMod val="25000"/>
                  </a:schemeClr>
                </a:solidFill>
              </a:rPr>
              <a:t> </a:t>
            </a:r>
            <a:r>
              <a:rPr lang="he-IL" dirty="0" err="1" smtClean="0">
                <a:solidFill>
                  <a:schemeClr val="bg2">
                    <a:lumMod val="25000"/>
                  </a:schemeClr>
                </a:solidFill>
              </a:rPr>
              <a:t>מבג'יש</a:t>
            </a:r>
            <a:r>
              <a:rPr lang="he-IL" dirty="0" smtClean="0">
                <a:solidFill>
                  <a:schemeClr val="bg2">
                    <a:lumMod val="25000"/>
                  </a:schemeClr>
                </a:solidFill>
              </a:rPr>
              <a:t> </a:t>
            </a:r>
            <a:r>
              <a:rPr lang="he-IL" dirty="0">
                <a:solidFill>
                  <a:schemeClr val="bg2">
                    <a:lumMod val="25000"/>
                  </a:schemeClr>
                </a:solidFill>
              </a:rPr>
              <a:t>מבית ספר </a:t>
            </a:r>
            <a:r>
              <a:rPr lang="he-IL" dirty="0" err="1">
                <a:solidFill>
                  <a:schemeClr val="bg2">
                    <a:lumMod val="25000"/>
                  </a:schemeClr>
                </a:solidFill>
              </a:rPr>
              <a:t>אקליריקי</a:t>
            </a:r>
            <a:r>
              <a:rPr lang="he-IL" dirty="0">
                <a:solidFill>
                  <a:schemeClr val="bg2">
                    <a:lumMod val="25000"/>
                  </a:schemeClr>
                </a:solidFill>
              </a:rPr>
              <a:t>, שהיא עדין מובילה את התהליך בבית הספר </a:t>
            </a:r>
            <a:r>
              <a:rPr lang="he-IL" dirty="0" err="1">
                <a:solidFill>
                  <a:schemeClr val="bg2">
                    <a:lumMod val="25000"/>
                  </a:schemeClr>
                </a:solidFill>
              </a:rPr>
              <a:t>אלמוטראן</a:t>
            </a:r>
            <a:r>
              <a:rPr lang="he-IL" dirty="0">
                <a:solidFill>
                  <a:schemeClr val="bg2">
                    <a:lumMod val="25000"/>
                  </a:schemeClr>
                </a:solidFill>
              </a:rPr>
              <a:t> </a:t>
            </a:r>
            <a:r>
              <a:rPr lang="he-IL" dirty="0" smtClean="0">
                <a:solidFill>
                  <a:schemeClr val="bg2">
                    <a:lumMod val="25000"/>
                  </a:schemeClr>
                </a:solidFill>
              </a:rPr>
              <a:t> מול מורה מבית ספר ליד האוניברסיטה העברית ירושלים.</a:t>
            </a:r>
            <a:endParaRPr lang="he-IL" dirty="0">
              <a:solidFill>
                <a:schemeClr val="bg2">
                  <a:lumMod val="25000"/>
                </a:schemeClr>
              </a:solidFill>
            </a:endParaRPr>
          </a:p>
        </p:txBody>
      </p:sp>
      <p:pic>
        <p:nvPicPr>
          <p:cNvPr id="9"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Macintosh HD:Users:buthainabishara:Desktop:IMG_341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7" y="1340768"/>
            <a:ext cx="2778514" cy="2142842"/>
          </a:xfrm>
          <a:prstGeom prst="rect">
            <a:avLst/>
          </a:prstGeom>
          <a:ln>
            <a:noFill/>
          </a:ln>
          <a:effectLst>
            <a:outerShdw blurRad="190500" algn="tl" rotWithShape="0">
              <a:srgbClr val="000000">
                <a:alpha val="70000"/>
              </a:srgbClr>
            </a:outerShdw>
          </a:effectLst>
        </p:spPr>
      </p:pic>
      <p:sp>
        <p:nvSpPr>
          <p:cNvPr id="11" name="מלבן 10"/>
          <p:cNvSpPr/>
          <p:nvPr/>
        </p:nvSpPr>
        <p:spPr>
          <a:xfrm>
            <a:off x="2267744" y="905209"/>
            <a:ext cx="1773754"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he-IL" b="1" dirty="0">
                <a:solidFill>
                  <a:schemeClr val="accent2">
                    <a:lumMod val="50000"/>
                  </a:schemeClr>
                </a:solidFill>
              </a:rPr>
              <a:t>תיאור </a:t>
            </a:r>
            <a:r>
              <a:rPr lang="he-IL" b="1" dirty="0" smtClean="0">
                <a:solidFill>
                  <a:schemeClr val="accent2">
                    <a:lumMod val="50000"/>
                  </a:schemeClr>
                </a:solidFill>
              </a:rPr>
              <a:t>הפעילות</a:t>
            </a:r>
            <a:endParaRPr lang="he-IL" b="1" dirty="0">
              <a:solidFill>
                <a:schemeClr val="accent2">
                  <a:lumMod val="50000"/>
                </a:schemeClr>
              </a:solidFill>
            </a:endParaRPr>
          </a:p>
        </p:txBody>
      </p:sp>
    </p:spTree>
    <p:extLst>
      <p:ext uri="{BB962C8B-B14F-4D97-AF65-F5344CB8AC3E}">
        <p14:creationId xmlns:p14="http://schemas.microsoft.com/office/powerpoint/2010/main" val="2421846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2" name="TextBox 1"/>
          <p:cNvSpPr txBox="1"/>
          <p:nvPr/>
        </p:nvSpPr>
        <p:spPr>
          <a:xfrm>
            <a:off x="539552" y="2132856"/>
            <a:ext cx="8136904" cy="2031325"/>
          </a:xfrm>
          <a:prstGeom prst="rect">
            <a:avLst/>
          </a:prstGeom>
          <a:noFill/>
        </p:spPr>
        <p:txBody>
          <a:bodyPr wrap="square" rtlCol="1">
            <a:spAutoFit/>
          </a:bodyPr>
          <a:lstStyle/>
          <a:p>
            <a:r>
              <a:rPr lang="he-IL" dirty="0">
                <a:solidFill>
                  <a:schemeClr val="bg2">
                    <a:lumMod val="25000"/>
                  </a:schemeClr>
                </a:solidFill>
              </a:rPr>
              <a:t>במשך השנים, הפרויקט העסיק את התלמידים </a:t>
            </a:r>
            <a:r>
              <a:rPr lang="he-IL" dirty="0" smtClean="0">
                <a:solidFill>
                  <a:schemeClr val="bg2">
                    <a:lumMod val="25000"/>
                  </a:schemeClr>
                </a:solidFill>
              </a:rPr>
              <a:t> בסדנאות הקשורות לזכויות האדם </a:t>
            </a:r>
            <a:r>
              <a:rPr lang="he-IL" dirty="0" smtClean="0">
                <a:solidFill>
                  <a:schemeClr val="bg2">
                    <a:lumMod val="25000"/>
                  </a:schemeClr>
                </a:solidFill>
              </a:rPr>
              <a:t> מפגשים אשר התקיימו במרכז </a:t>
            </a:r>
            <a:r>
              <a:rPr lang="he-IL" dirty="0" smtClean="0">
                <a:solidFill>
                  <a:schemeClr val="bg2">
                    <a:lumMod val="25000"/>
                  </a:schemeClr>
                </a:solidFill>
              </a:rPr>
              <a:t>האמריקאי</a:t>
            </a:r>
            <a:r>
              <a:rPr lang="he-IL" dirty="0" smtClean="0">
                <a:solidFill>
                  <a:schemeClr val="bg2">
                    <a:lumMod val="25000"/>
                  </a:schemeClr>
                </a:solidFill>
              </a:rPr>
              <a:t>, בירושלים. במפגשים אלה התלמידים נפגשו </a:t>
            </a:r>
            <a:r>
              <a:rPr lang="he-IL" dirty="0">
                <a:solidFill>
                  <a:schemeClr val="bg2">
                    <a:lumMod val="25000"/>
                  </a:schemeClr>
                </a:solidFill>
              </a:rPr>
              <a:t>עם סופרים יהודים, ערבים ואמריקאים, ביקורים </a:t>
            </a:r>
            <a:r>
              <a:rPr lang="he-IL" dirty="0" smtClean="0">
                <a:solidFill>
                  <a:schemeClr val="bg2">
                    <a:lumMod val="25000"/>
                  </a:schemeClr>
                </a:solidFill>
              </a:rPr>
              <a:t>באתרים  בעיר חיפה</a:t>
            </a:r>
            <a:r>
              <a:rPr lang="he-IL" dirty="0">
                <a:solidFill>
                  <a:schemeClr val="bg2">
                    <a:lumMod val="25000"/>
                  </a:schemeClr>
                </a:solidFill>
              </a:rPr>
              <a:t>, גן החיות </a:t>
            </a:r>
            <a:r>
              <a:rPr lang="he-IL" dirty="0" err="1">
                <a:solidFill>
                  <a:schemeClr val="bg2">
                    <a:lumMod val="25000"/>
                  </a:schemeClr>
                </a:solidFill>
              </a:rPr>
              <a:t>התנ"כית</a:t>
            </a:r>
            <a:r>
              <a:rPr lang="he-IL" dirty="0">
                <a:solidFill>
                  <a:schemeClr val="bg2">
                    <a:lumMod val="25000"/>
                  </a:schemeClr>
                </a:solidFill>
              </a:rPr>
              <a:t> בירושלים, ספארי ברמת גן, וחאן אל </a:t>
            </a:r>
            <a:r>
              <a:rPr lang="he-IL" dirty="0" err="1">
                <a:solidFill>
                  <a:schemeClr val="bg2">
                    <a:lumMod val="25000"/>
                  </a:schemeClr>
                </a:solidFill>
              </a:rPr>
              <a:t>הילו</a:t>
            </a:r>
            <a:r>
              <a:rPr lang="he-IL" dirty="0">
                <a:solidFill>
                  <a:schemeClr val="bg2">
                    <a:lumMod val="25000"/>
                  </a:schemeClr>
                </a:solidFill>
              </a:rPr>
              <a:t> בלוד, </a:t>
            </a:r>
            <a:r>
              <a:rPr lang="he-IL" dirty="0" smtClean="0">
                <a:solidFill>
                  <a:schemeClr val="bg2">
                    <a:lumMod val="25000"/>
                  </a:schemeClr>
                </a:solidFill>
              </a:rPr>
              <a:t>בו </a:t>
            </a:r>
            <a:r>
              <a:rPr lang="he-IL" dirty="0">
                <a:solidFill>
                  <a:schemeClr val="bg2">
                    <a:lumMod val="25000"/>
                  </a:schemeClr>
                </a:solidFill>
              </a:rPr>
              <a:t>תלמידים חוו חפירות ארכיאולוגיות. בנוסף, תלמידים לקחו חלק פעיל בכלי חרס, כלי שיט וסדנאות דרמה ואחרים. כל החוויות האלה מתועדות ביומניהם של התלמידים ונכללות במגזין </a:t>
            </a:r>
            <a:r>
              <a:rPr lang="he-IL" dirty="0" smtClean="0">
                <a:solidFill>
                  <a:schemeClr val="bg2">
                    <a:lumMod val="25000"/>
                  </a:schemeClr>
                </a:solidFill>
              </a:rPr>
              <a:t> אשר מפרסמים התלמידים בצורות </a:t>
            </a:r>
            <a:r>
              <a:rPr lang="he-IL" dirty="0">
                <a:solidFill>
                  <a:schemeClr val="bg2">
                    <a:lumMod val="25000"/>
                  </a:schemeClr>
                </a:solidFill>
              </a:rPr>
              <a:t>של קטעי </a:t>
            </a:r>
            <a:r>
              <a:rPr lang="he-IL" dirty="0" smtClean="0">
                <a:solidFill>
                  <a:schemeClr val="bg2">
                    <a:lumMod val="25000"/>
                  </a:schemeClr>
                </a:solidFill>
              </a:rPr>
              <a:t>יומן כתבים </a:t>
            </a:r>
            <a:r>
              <a:rPr lang="he-IL" dirty="0">
                <a:solidFill>
                  <a:schemeClr val="bg2">
                    <a:lumMod val="25000"/>
                  </a:schemeClr>
                </a:solidFill>
              </a:rPr>
              <a:t>יצירתי.</a:t>
            </a:r>
          </a:p>
        </p:txBody>
      </p:sp>
      <p:sp>
        <p:nvSpPr>
          <p:cNvPr id="5" name="מלבן 4"/>
          <p:cNvSpPr/>
          <p:nvPr/>
        </p:nvSpPr>
        <p:spPr>
          <a:xfrm>
            <a:off x="6346834" y="1763524"/>
            <a:ext cx="2339102" cy="369332"/>
          </a:xfrm>
          <a:prstGeom prst="rect">
            <a:avLst/>
          </a:prstGeom>
        </p:spPr>
        <p:txBody>
          <a:bodyPr wrap="none">
            <a:spAutoFit/>
          </a:bodyPr>
          <a:lstStyle/>
          <a:p>
            <a:r>
              <a:rPr lang="he-IL" b="1" dirty="0">
                <a:solidFill>
                  <a:schemeClr val="bg2">
                    <a:lumMod val="25000"/>
                  </a:schemeClr>
                </a:solidFill>
              </a:rPr>
              <a:t>פירוט העשייה: </a:t>
            </a:r>
            <a:r>
              <a:rPr lang="he-IL" b="1" dirty="0" smtClean="0">
                <a:solidFill>
                  <a:schemeClr val="bg2">
                    <a:lumMod val="25000"/>
                  </a:schemeClr>
                </a:solidFill>
              </a:rPr>
              <a:t>(המשך)</a:t>
            </a:r>
            <a:endParaRPr lang="he-IL" b="1" dirty="0">
              <a:solidFill>
                <a:schemeClr val="bg2">
                  <a:lumMod val="25000"/>
                </a:schemeClr>
              </a:solidFill>
            </a:endParaRPr>
          </a:p>
        </p:txBody>
      </p:sp>
      <p:pic>
        <p:nvPicPr>
          <p:cNvPr id="9218" name="Picture 2" descr="C:\Users\Hebrew\Downloads\IMG_3494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097201"/>
            <a:ext cx="4140460" cy="261891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lh4.googleusercontent.com/-ezADnsqZfEs/TvCxvXNvMPI/AAAAAAAAAlI/SgVdQFcQD8Y/w680-h510-no/IMG_693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2327" y="4164181"/>
            <a:ext cx="4214169" cy="2553495"/>
          </a:xfrm>
          <a:prstGeom prst="rect">
            <a:avLst/>
          </a:prstGeom>
          <a:noFill/>
          <a:extLst>
            <a:ext uri="{909E8E84-426E-40DD-AFC4-6F175D3DCCD1}">
              <a14:hiddenFill xmlns:a14="http://schemas.microsoft.com/office/drawing/2010/main">
                <a:solidFill>
                  <a:srgbClr val="FFFFFF"/>
                </a:solidFill>
              </a14:hiddenFill>
            </a:ext>
          </a:extLst>
        </p:spPr>
      </p:pic>
      <p:pic>
        <p:nvPicPr>
          <p:cNvPr id="8" name="תמונה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00486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3" name="TextBox 2"/>
          <p:cNvSpPr txBox="1"/>
          <p:nvPr/>
        </p:nvSpPr>
        <p:spPr>
          <a:xfrm>
            <a:off x="460648" y="1854375"/>
            <a:ext cx="8064896" cy="1200329"/>
          </a:xfrm>
          <a:prstGeom prst="rect">
            <a:avLst/>
          </a:prstGeom>
          <a:noFill/>
        </p:spPr>
        <p:txBody>
          <a:bodyPr wrap="square" rtlCol="1">
            <a:spAutoFit/>
          </a:bodyPr>
          <a:lstStyle/>
          <a:p>
            <a:r>
              <a:rPr lang="en-US" dirty="0">
                <a:solidFill>
                  <a:schemeClr val="bg2">
                    <a:lumMod val="25000"/>
                  </a:schemeClr>
                </a:solidFill>
              </a:rPr>
              <a:t> </a:t>
            </a:r>
            <a:r>
              <a:rPr lang="he-IL" dirty="0" smtClean="0">
                <a:solidFill>
                  <a:schemeClr val="bg2">
                    <a:lumMod val="25000"/>
                  </a:schemeClr>
                </a:solidFill>
              </a:rPr>
              <a:t>בשנה </a:t>
            </a:r>
            <a:r>
              <a:rPr lang="he-IL" dirty="0">
                <a:solidFill>
                  <a:schemeClr val="bg2">
                    <a:lumMod val="25000"/>
                  </a:schemeClr>
                </a:solidFill>
              </a:rPr>
              <a:t>זו, שיצרנו קהילה מקוונת שהפכה את הקולות</a:t>
            </a:r>
          </a:p>
          <a:p>
            <a:r>
              <a:rPr lang="he-IL" dirty="0" smtClean="0">
                <a:solidFill>
                  <a:schemeClr val="bg2">
                    <a:lumMod val="25000"/>
                  </a:schemeClr>
                </a:solidFill>
              </a:rPr>
              <a:t>למגזין אלקטרוני. </a:t>
            </a:r>
            <a:r>
              <a:rPr lang="he-IL" dirty="0">
                <a:solidFill>
                  <a:schemeClr val="bg2">
                    <a:lumMod val="25000"/>
                  </a:schemeClr>
                </a:solidFill>
              </a:rPr>
              <a:t>אז בנוסף למגזין נייר הסופי, יהיה פורום לקהילת הקולות. זה יאפשר לתלמידים </a:t>
            </a:r>
            <a:r>
              <a:rPr lang="he-IL" dirty="0" smtClean="0">
                <a:solidFill>
                  <a:schemeClr val="bg2">
                    <a:lumMod val="25000"/>
                  </a:schemeClr>
                </a:solidFill>
              </a:rPr>
              <a:t>לשתף </a:t>
            </a:r>
            <a:r>
              <a:rPr lang="he-IL" dirty="0">
                <a:solidFill>
                  <a:schemeClr val="bg2">
                    <a:lumMod val="25000"/>
                  </a:schemeClr>
                </a:solidFill>
              </a:rPr>
              <a:t>רעיונות </a:t>
            </a:r>
            <a:r>
              <a:rPr lang="he-IL" dirty="0" smtClean="0">
                <a:solidFill>
                  <a:schemeClr val="bg2">
                    <a:lumMod val="25000"/>
                  </a:schemeClr>
                </a:solidFill>
              </a:rPr>
              <a:t>וכתבות .המגזין האלקטרוני  </a:t>
            </a:r>
            <a:r>
              <a:rPr lang="he-IL" dirty="0">
                <a:solidFill>
                  <a:schemeClr val="bg2">
                    <a:lumMod val="25000"/>
                  </a:schemeClr>
                </a:solidFill>
              </a:rPr>
              <a:t>יהיה נגיש למספר רחב יותר של קוראים.</a:t>
            </a:r>
          </a:p>
        </p:txBody>
      </p:sp>
      <p:pic>
        <p:nvPicPr>
          <p:cNvPr id="5" name="Picture 2" descr="Macintosh HD:Users:buthainabishara:Desktop:IMG_341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3127216"/>
            <a:ext cx="4392488" cy="3470136"/>
          </a:xfrm>
          <a:prstGeom prst="rect">
            <a:avLst/>
          </a:prstGeom>
          <a:noFill/>
          <a:ln>
            <a:noFill/>
          </a:ln>
        </p:spPr>
      </p:pic>
      <p:pic>
        <p:nvPicPr>
          <p:cNvPr id="2052" name="Picture 4" descr="https://lh4.googleusercontent.com/-ZuhgID1ujF0/TvCwaxmxUkI/AAAAAAAAAjc/FCQySeyUuAY/w383-h510-no/IMG_689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3054704"/>
            <a:ext cx="3528392" cy="3542648"/>
          </a:xfrm>
          <a:prstGeom prst="rect">
            <a:avLst/>
          </a:prstGeom>
          <a:noFill/>
          <a:extLst>
            <a:ext uri="{909E8E84-426E-40DD-AFC4-6F175D3DCCD1}">
              <a14:hiddenFill xmlns:a14="http://schemas.microsoft.com/office/drawing/2010/main">
                <a:solidFill>
                  <a:srgbClr val="FFFFFF"/>
                </a:solidFill>
              </a14:hiddenFill>
            </a:ext>
          </a:extLst>
        </p:spPr>
      </p:pic>
      <p:sp>
        <p:nvSpPr>
          <p:cNvPr id="2" name="מלבן 1"/>
          <p:cNvSpPr/>
          <p:nvPr/>
        </p:nvSpPr>
        <p:spPr>
          <a:xfrm>
            <a:off x="6142415" y="1485043"/>
            <a:ext cx="2339102" cy="369332"/>
          </a:xfrm>
          <a:prstGeom prst="rect">
            <a:avLst/>
          </a:prstGeom>
        </p:spPr>
        <p:txBody>
          <a:bodyPr wrap="none">
            <a:spAutoFit/>
          </a:bodyPr>
          <a:lstStyle/>
          <a:p>
            <a:r>
              <a:rPr lang="he-IL" b="1" dirty="0">
                <a:solidFill>
                  <a:schemeClr val="bg2">
                    <a:lumMod val="25000"/>
                  </a:schemeClr>
                </a:solidFill>
              </a:rPr>
              <a:t>פירוט העשייה: </a:t>
            </a:r>
            <a:r>
              <a:rPr lang="he-IL" b="1" dirty="0" smtClean="0">
                <a:solidFill>
                  <a:schemeClr val="bg2">
                    <a:lumMod val="25000"/>
                  </a:schemeClr>
                </a:solidFill>
              </a:rPr>
              <a:t>(המשך)</a:t>
            </a:r>
            <a:endParaRPr lang="he-IL" b="1" dirty="0">
              <a:solidFill>
                <a:schemeClr val="bg2">
                  <a:lumMod val="25000"/>
                </a:schemeClr>
              </a:solidFill>
            </a:endParaRPr>
          </a:p>
        </p:txBody>
      </p:sp>
    </p:spTree>
    <p:extLst>
      <p:ext uri="{BB962C8B-B14F-4D97-AF65-F5344CB8AC3E}">
        <p14:creationId xmlns:p14="http://schemas.microsoft.com/office/powerpoint/2010/main" val="15768776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2" name="מלבן 1"/>
          <p:cNvSpPr/>
          <p:nvPr/>
        </p:nvSpPr>
        <p:spPr>
          <a:xfrm>
            <a:off x="5999782" y="1628800"/>
            <a:ext cx="2554031" cy="369332"/>
          </a:xfrm>
          <a:prstGeom prst="rect">
            <a:avLst/>
          </a:prstGeom>
        </p:spPr>
        <p:txBody>
          <a:bodyPr wrap="square">
            <a:spAutoFit/>
          </a:bodyPr>
          <a:lstStyle/>
          <a:p>
            <a:pPr marL="285750" indent="-285750">
              <a:buFont typeface="Arial" panose="020B0604020202020204" pitchFamily="34" charset="0"/>
              <a:buChar char="•"/>
            </a:pPr>
            <a:r>
              <a:rPr lang="he-IL" b="1" dirty="0" err="1" smtClean="0">
                <a:solidFill>
                  <a:schemeClr val="bg2">
                    <a:lumMod val="25000"/>
                  </a:schemeClr>
                </a:solidFill>
              </a:rPr>
              <a:t>תוכנית</a:t>
            </a:r>
            <a:r>
              <a:rPr lang="he-IL" b="1" dirty="0" smtClean="0">
                <a:solidFill>
                  <a:schemeClr val="bg2">
                    <a:lumMod val="25000"/>
                  </a:schemeClr>
                </a:solidFill>
              </a:rPr>
              <a:t> העבודה</a:t>
            </a:r>
            <a:endParaRPr lang="he-IL" b="1" dirty="0">
              <a:solidFill>
                <a:schemeClr val="bg2">
                  <a:lumMod val="25000"/>
                </a:schemeClr>
              </a:solidFill>
            </a:endParaRPr>
          </a:p>
        </p:txBody>
      </p:sp>
      <p:pic>
        <p:nvPicPr>
          <p:cNvPr id="7"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טבלה 2"/>
          <p:cNvGraphicFramePr>
            <a:graphicFrameLocks noGrp="1"/>
          </p:cNvGraphicFramePr>
          <p:nvPr>
            <p:extLst>
              <p:ext uri="{D42A27DB-BD31-4B8C-83A1-F6EECF244321}">
                <p14:modId xmlns:p14="http://schemas.microsoft.com/office/powerpoint/2010/main" val="2521829404"/>
              </p:ext>
            </p:extLst>
          </p:nvPr>
        </p:nvGraphicFramePr>
        <p:xfrm>
          <a:off x="811952" y="3789041"/>
          <a:ext cx="7720487" cy="2544191"/>
        </p:xfrm>
        <a:graphic>
          <a:graphicData uri="http://schemas.openxmlformats.org/drawingml/2006/table">
            <a:tbl>
              <a:tblPr firstRow="1" firstCol="1" lastRow="1" lastCol="1" bandRow="1" bandCol="1">
                <a:tableStyleId>{5940675A-B579-460E-94D1-54222C63F5DA}</a:tableStyleId>
              </a:tblPr>
              <a:tblGrid>
                <a:gridCol w="882099"/>
                <a:gridCol w="1044903"/>
                <a:gridCol w="1769302"/>
                <a:gridCol w="2254881"/>
                <a:gridCol w="1769302"/>
              </a:tblGrid>
              <a:tr h="294801">
                <a:tc>
                  <a:txBody>
                    <a:bodyPr/>
                    <a:lstStyle/>
                    <a:p>
                      <a:pPr algn="ctr" rtl="0">
                        <a:lnSpc>
                          <a:spcPct val="107000"/>
                        </a:lnSpc>
                        <a:spcAft>
                          <a:spcPts val="0"/>
                        </a:spcAft>
                      </a:pPr>
                      <a:r>
                        <a:rPr lang="en-US" sz="1200" dirty="0">
                          <a:solidFill>
                            <a:schemeClr val="accent2">
                              <a:lumMod val="50000"/>
                            </a:schemeClr>
                          </a:solidFill>
                          <a:effectLst/>
                        </a:rPr>
                        <a:t>Dates</a:t>
                      </a:r>
                    </a:p>
                    <a:p>
                      <a:pPr algn="ctr" rtl="0">
                        <a:lnSpc>
                          <a:spcPct val="107000"/>
                        </a:lnSpc>
                        <a:spcAft>
                          <a:spcPts val="0"/>
                        </a:spcAft>
                      </a:pPr>
                      <a:r>
                        <a:rPr lang="en-US" sz="1200" dirty="0">
                          <a:solidFill>
                            <a:schemeClr val="accent2">
                              <a:lumMod val="50000"/>
                            </a:schemeClr>
                          </a:solidFill>
                          <a:effectLst/>
                        </a:rPr>
                        <a:t> </a:t>
                      </a:r>
                      <a:endParaRPr lang="en-US" sz="1200" dirty="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Events</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participants</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dirty="0">
                          <a:solidFill>
                            <a:schemeClr val="accent2">
                              <a:lumMod val="50000"/>
                            </a:schemeClr>
                          </a:solidFill>
                          <a:effectLst/>
                        </a:rPr>
                        <a:t> Short Description</a:t>
                      </a:r>
                      <a:endParaRPr lang="en-US" sz="1200" dirty="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dirty="0">
                          <a:solidFill>
                            <a:schemeClr val="accent2">
                              <a:lumMod val="50000"/>
                            </a:schemeClr>
                          </a:solidFill>
                          <a:effectLst/>
                        </a:rPr>
                        <a:t>Details of Expenditure</a:t>
                      </a:r>
                      <a:endParaRPr lang="en-US" sz="1200" dirty="0">
                        <a:solidFill>
                          <a:schemeClr val="accent2">
                            <a:lumMod val="50000"/>
                          </a:schemeClr>
                        </a:solidFill>
                        <a:effectLst/>
                        <a:latin typeface="Calibri"/>
                        <a:ea typeface="Calibri"/>
                        <a:cs typeface="Arial"/>
                      </a:endParaRPr>
                    </a:p>
                  </a:txBody>
                  <a:tcPr marL="58818" marR="58818" marT="0" marB="0"/>
                </a:tc>
              </a:tr>
              <a:tr h="408901">
                <a:tc>
                  <a:txBody>
                    <a:bodyPr/>
                    <a:lstStyle/>
                    <a:p>
                      <a:pPr algn="ctr" rtl="0">
                        <a:lnSpc>
                          <a:spcPct val="107000"/>
                        </a:lnSpc>
                        <a:spcAft>
                          <a:spcPts val="0"/>
                        </a:spcAft>
                      </a:pPr>
                      <a:r>
                        <a:rPr lang="en-US" sz="1200">
                          <a:solidFill>
                            <a:schemeClr val="accent2">
                              <a:lumMod val="50000"/>
                            </a:schemeClr>
                          </a:solidFill>
                          <a:effectLst/>
                        </a:rPr>
                        <a:t>Dec. 16, 2014</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 Visit at Leyada</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About 40 tenth-grade students from El-Mutran &amp; Leyada </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Games, Drama Workshop, Music Class, and Drawing Activity</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Transportation</a:t>
                      </a:r>
                      <a:endParaRPr lang="en-US" sz="1200">
                        <a:solidFill>
                          <a:schemeClr val="accent2">
                            <a:lumMod val="50000"/>
                          </a:schemeClr>
                        </a:solidFill>
                        <a:effectLst/>
                        <a:latin typeface="Calibri"/>
                        <a:ea typeface="Calibri"/>
                        <a:cs typeface="Arial"/>
                      </a:endParaRPr>
                    </a:p>
                  </a:txBody>
                  <a:tcPr marL="58818" marR="58818" marT="0" marB="0"/>
                </a:tc>
              </a:tr>
              <a:tr h="689594">
                <a:tc>
                  <a:txBody>
                    <a:bodyPr/>
                    <a:lstStyle/>
                    <a:p>
                      <a:pPr algn="ctr" rtl="0">
                        <a:lnSpc>
                          <a:spcPct val="107000"/>
                        </a:lnSpc>
                        <a:spcAft>
                          <a:spcPts val="0"/>
                        </a:spcAft>
                      </a:pPr>
                      <a:r>
                        <a:rPr lang="en-US" sz="1200">
                          <a:solidFill>
                            <a:schemeClr val="accent2">
                              <a:lumMod val="50000"/>
                            </a:schemeClr>
                          </a:solidFill>
                          <a:effectLst/>
                        </a:rPr>
                        <a:t>Feb. 26, 2015</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 Visit at El-Mutran</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About 40 tenth-grade students from El-Mutran &amp; Leyada </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dirty="0">
                          <a:solidFill>
                            <a:schemeClr val="accent2">
                              <a:lumMod val="50000"/>
                            </a:schemeClr>
                          </a:solidFill>
                          <a:effectLst/>
                        </a:rPr>
                        <a:t>Fun-Games, Student Presentation on the Folklore Dance-</a:t>
                      </a:r>
                      <a:r>
                        <a:rPr lang="en-US" sz="1200" dirty="0" err="1">
                          <a:solidFill>
                            <a:schemeClr val="accent2">
                              <a:lumMod val="50000"/>
                            </a:schemeClr>
                          </a:solidFill>
                          <a:effectLst/>
                        </a:rPr>
                        <a:t>Dabkeh</a:t>
                      </a:r>
                      <a:r>
                        <a:rPr lang="en-US" sz="1200" dirty="0">
                          <a:solidFill>
                            <a:schemeClr val="accent2">
                              <a:lumMod val="50000"/>
                            </a:schemeClr>
                          </a:solidFill>
                          <a:effectLst/>
                        </a:rPr>
                        <a:t>, </a:t>
                      </a:r>
                      <a:r>
                        <a:rPr lang="en-US" sz="1200" dirty="0" err="1">
                          <a:solidFill>
                            <a:schemeClr val="accent2">
                              <a:lumMod val="50000"/>
                            </a:schemeClr>
                          </a:solidFill>
                          <a:effectLst/>
                        </a:rPr>
                        <a:t>Dabkeh</a:t>
                      </a:r>
                      <a:r>
                        <a:rPr lang="en-US" sz="1200" dirty="0">
                          <a:solidFill>
                            <a:schemeClr val="accent2">
                              <a:lumMod val="50000"/>
                            </a:schemeClr>
                          </a:solidFill>
                          <a:effectLst/>
                        </a:rPr>
                        <a:t> Dancing, and Writing Poetry “I AM From..”</a:t>
                      </a:r>
                      <a:endParaRPr lang="en-US" sz="1200" dirty="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Transportation</a:t>
                      </a:r>
                      <a:endParaRPr lang="en-US" sz="1200">
                        <a:solidFill>
                          <a:schemeClr val="accent2">
                            <a:lumMod val="50000"/>
                          </a:schemeClr>
                        </a:solidFill>
                        <a:effectLst/>
                        <a:latin typeface="Calibri"/>
                        <a:ea typeface="Calibri"/>
                        <a:cs typeface="Arial"/>
                      </a:endParaRPr>
                    </a:p>
                  </a:txBody>
                  <a:tcPr marL="58818" marR="58818" marT="0" marB="0"/>
                </a:tc>
              </a:tr>
              <a:tr h="517196">
                <a:tc>
                  <a:txBody>
                    <a:bodyPr/>
                    <a:lstStyle/>
                    <a:p>
                      <a:pPr algn="ctr" rtl="0">
                        <a:lnSpc>
                          <a:spcPct val="107000"/>
                        </a:lnSpc>
                        <a:spcAft>
                          <a:spcPts val="0"/>
                        </a:spcAft>
                      </a:pPr>
                      <a:r>
                        <a:rPr lang="en-US" sz="1200">
                          <a:solidFill>
                            <a:schemeClr val="accent2">
                              <a:lumMod val="50000"/>
                            </a:schemeClr>
                          </a:solidFill>
                          <a:effectLst/>
                        </a:rPr>
                        <a:t>Mar. 2-3, 2015</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 Sleepover in Jerusalem</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About 40 tenth-grade students from El-Mutran &amp; Leyada </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a:solidFill>
                            <a:schemeClr val="accent2">
                              <a:lumMod val="50000"/>
                            </a:schemeClr>
                          </a:solidFill>
                          <a:effectLst/>
                        </a:rPr>
                        <a:t>Fun Games, Purim Activities, Costume Party, Writing Workshop and Meshteh Purim</a:t>
                      </a:r>
                      <a:endParaRPr lang="en-US" sz="1200">
                        <a:solidFill>
                          <a:schemeClr val="accent2">
                            <a:lumMod val="50000"/>
                          </a:schemeClr>
                        </a:solidFill>
                        <a:effectLst/>
                        <a:latin typeface="Calibri"/>
                        <a:ea typeface="Calibri"/>
                        <a:cs typeface="Arial"/>
                      </a:endParaRPr>
                    </a:p>
                  </a:txBody>
                  <a:tcPr marL="58818" marR="58818" marT="0" marB="0"/>
                </a:tc>
                <a:tc>
                  <a:txBody>
                    <a:bodyPr/>
                    <a:lstStyle/>
                    <a:p>
                      <a:pPr algn="ctr" rtl="0">
                        <a:lnSpc>
                          <a:spcPct val="107000"/>
                        </a:lnSpc>
                        <a:spcAft>
                          <a:spcPts val="0"/>
                        </a:spcAft>
                      </a:pPr>
                      <a:r>
                        <a:rPr lang="en-US" sz="1200" dirty="0">
                          <a:solidFill>
                            <a:schemeClr val="accent2">
                              <a:lumMod val="50000"/>
                            </a:schemeClr>
                          </a:solidFill>
                          <a:effectLst/>
                        </a:rPr>
                        <a:t>Transportation</a:t>
                      </a:r>
                      <a:endParaRPr lang="en-US" sz="1200" dirty="0">
                        <a:solidFill>
                          <a:schemeClr val="accent2">
                            <a:lumMod val="50000"/>
                          </a:schemeClr>
                        </a:solidFill>
                        <a:effectLst/>
                        <a:latin typeface="Calibri"/>
                        <a:ea typeface="Calibri"/>
                        <a:cs typeface="Arial"/>
                      </a:endParaRPr>
                    </a:p>
                  </a:txBody>
                  <a:tcPr marL="58818" marR="58818" marT="0" marB="0"/>
                </a:tc>
              </a:tr>
            </a:tbl>
          </a:graphicData>
        </a:graphic>
      </p:graphicFrame>
      <p:sp>
        <p:nvSpPr>
          <p:cNvPr id="8" name="Rectangle 1"/>
          <p:cNvSpPr>
            <a:spLocks noChangeArrowheads="1"/>
          </p:cNvSpPr>
          <p:nvPr/>
        </p:nvSpPr>
        <p:spPr bwMode="auto">
          <a:xfrm>
            <a:off x="811952" y="1565067"/>
            <a:ext cx="6220742"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Report on Activities - April 16, 2015</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400" b="1" i="0" u="sng"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Cultural exchange program 2015 general description:</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400" b="1" i="0" u="sng"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Past event </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400" b="1" i="0" u="sng"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Future event </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Nazareth Sleepover </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Options: </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Music Workshop with Ami </a:t>
            </a:r>
            <a:r>
              <a:rPr kumimoji="0" lang="en-US" altLang="he-IL" sz="1400" b="0" i="0" u="none" strike="noStrike" cap="none" normalizeH="0" baseline="0" dirty="0" err="1" smtClean="0">
                <a:ln>
                  <a:noFill/>
                </a:ln>
                <a:solidFill>
                  <a:schemeClr val="accent2">
                    <a:lumMod val="50000"/>
                  </a:schemeClr>
                </a:solidFill>
                <a:effectLst/>
                <a:latin typeface="Calibri" pitchFamily="34" charset="0"/>
                <a:ea typeface="Calibri" pitchFamily="34" charset="0"/>
                <a:cs typeface="Arial" pitchFamily="34" charset="0"/>
              </a:rPr>
              <a:t>Yares</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Pottery Workshop at </a:t>
            </a:r>
            <a:r>
              <a:rPr kumimoji="0" lang="en-US" altLang="he-IL" sz="1400" b="0" i="0" u="none" strike="noStrike" cap="none" normalizeH="0" baseline="0" dirty="0" err="1" smtClean="0">
                <a:ln>
                  <a:noFill/>
                </a:ln>
                <a:solidFill>
                  <a:schemeClr val="accent2">
                    <a:lumMod val="50000"/>
                  </a:schemeClr>
                </a:solidFill>
                <a:effectLst/>
                <a:latin typeface="Calibri" pitchFamily="34" charset="0"/>
                <a:ea typeface="Calibri" pitchFamily="34" charset="0"/>
                <a:cs typeface="Arial" pitchFamily="34" charset="0"/>
              </a:rPr>
              <a:t>Musmar</a:t>
            </a: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 Pottery place in Nazareth</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Tour of the city attractions</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he-IL" sz="1400" b="0" i="0" u="none" strike="noStrike" cap="none" normalizeH="0" baseline="0" dirty="0" smtClean="0">
                <a:ln>
                  <a:noFill/>
                </a:ln>
                <a:solidFill>
                  <a:schemeClr val="accent2">
                    <a:lumMod val="50000"/>
                  </a:schemeClr>
                </a:solidFill>
                <a:effectLst/>
                <a:latin typeface="Calibri" pitchFamily="34" charset="0"/>
                <a:ea typeface="Calibri" pitchFamily="34" charset="0"/>
                <a:cs typeface="Arial" pitchFamily="34" charset="0"/>
              </a:rPr>
              <a:t>Creative Writing</a:t>
            </a:r>
            <a:endParaRPr kumimoji="0" lang="en-US" altLang="he-IL" sz="1400" b="0" i="0" u="none" strike="noStrike" cap="none" normalizeH="0" baseline="0" dirty="0" smtClean="0">
              <a:ln>
                <a:noFill/>
              </a:ln>
              <a:solidFill>
                <a:schemeClr val="accent2">
                  <a:lumMod val="50000"/>
                </a:schemeClr>
              </a:solidFill>
              <a:effectLst/>
              <a:cs typeface="Arial" pitchFamily="34" charset="0"/>
            </a:endParaRPr>
          </a:p>
        </p:txBody>
      </p:sp>
    </p:spTree>
    <p:extLst>
      <p:ext uri="{BB962C8B-B14F-4D97-AF65-F5344CB8AC3E}">
        <p14:creationId xmlns:p14="http://schemas.microsoft.com/office/powerpoint/2010/main" val="2091788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24128" y="476672"/>
            <a:ext cx="1957331"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Voices Project</a:t>
            </a:r>
          </a:p>
        </p:txBody>
      </p:sp>
      <p:sp>
        <p:nvSpPr>
          <p:cNvPr id="2" name="מלבן 1"/>
          <p:cNvSpPr/>
          <p:nvPr/>
        </p:nvSpPr>
        <p:spPr>
          <a:xfrm>
            <a:off x="6773586" y="1913004"/>
            <a:ext cx="1864613" cy="923330"/>
          </a:xfrm>
          <a:prstGeom prst="rect">
            <a:avLst/>
          </a:prstGeom>
        </p:spPr>
        <p:txBody>
          <a:bodyPr wrap="none">
            <a:spAutoFit/>
          </a:bodyPr>
          <a:lstStyle/>
          <a:p>
            <a:pPr marL="285750" indent="-285750">
              <a:buFont typeface="Arial" panose="020B0604020202020204" pitchFamily="34" charset="0"/>
              <a:buChar char="•"/>
            </a:pPr>
            <a:r>
              <a:rPr lang="he-IL" b="1" dirty="0" smtClean="0">
                <a:solidFill>
                  <a:schemeClr val="bg2">
                    <a:lumMod val="25000"/>
                  </a:schemeClr>
                </a:solidFill>
                <a:hlinkClick r:id="rId2"/>
              </a:rPr>
              <a:t>קישור לתמונות</a:t>
            </a:r>
            <a:endParaRPr lang="he-IL" b="1" dirty="0" smtClean="0">
              <a:solidFill>
                <a:schemeClr val="bg2">
                  <a:lumMod val="25000"/>
                </a:schemeClr>
              </a:solidFill>
            </a:endParaRPr>
          </a:p>
          <a:p>
            <a:pPr marL="285750" indent="-285750">
              <a:buFont typeface="Arial" panose="020B0604020202020204" pitchFamily="34" charset="0"/>
              <a:buChar char="•"/>
            </a:pPr>
            <a:endParaRPr lang="he-IL" b="1" dirty="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hlinkClick r:id="rId3"/>
              </a:rPr>
              <a:t>קישור לאתר</a:t>
            </a:r>
            <a:endParaRPr lang="he-IL" b="1" dirty="0">
              <a:solidFill>
                <a:schemeClr val="bg2">
                  <a:lumMod val="25000"/>
                </a:schemeClr>
              </a:solidFill>
            </a:endParaRPr>
          </a:p>
        </p:txBody>
      </p:sp>
      <p:pic>
        <p:nvPicPr>
          <p:cNvPr id="5" name="Picture 2" descr="Macintosh HD:Users:buthainabishara:Desktop:IMG_341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195" y="3265650"/>
            <a:ext cx="3456384" cy="3259694"/>
          </a:xfrm>
          <a:prstGeom prst="rect">
            <a:avLst/>
          </a:prstGeom>
          <a:noFill/>
          <a:ln>
            <a:noFill/>
          </a:ln>
        </p:spPr>
      </p:pic>
      <p:pic>
        <p:nvPicPr>
          <p:cNvPr id="6" name="Picture 4" descr="https://lh4.googleusercontent.com/-ZuhgID1ujF0/TvCwaxmxUkI/AAAAAAAAAjc/FCQySeyUuAY/w383-h510-no/IMG_689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39952" y="3234476"/>
            <a:ext cx="4680520" cy="329086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67544" y="1700808"/>
            <a:ext cx="6336704" cy="646331"/>
          </a:xfrm>
          <a:prstGeom prst="rect">
            <a:avLst/>
          </a:prstGeom>
        </p:spPr>
        <p:txBody>
          <a:bodyPr wrap="square">
            <a:spAutoFit/>
          </a:bodyPr>
          <a:lstStyle/>
          <a:p>
            <a:r>
              <a:rPr lang="en-US" dirty="0" smtClean="0"/>
              <a:t>https://cloud.web.de/ngcloud/external?shareId=eUOt3bJZT2WpLuBoscX9hg25703</a:t>
            </a:r>
            <a:endParaRPr lang="en-US" dirty="0"/>
          </a:p>
        </p:txBody>
      </p:sp>
    </p:spTree>
    <p:extLst>
      <p:ext uri="{BB962C8B-B14F-4D97-AF65-F5344CB8AC3E}">
        <p14:creationId xmlns:p14="http://schemas.microsoft.com/office/powerpoint/2010/main" val="38960078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987824" y="476672"/>
            <a:ext cx="4693635" cy="369332"/>
          </a:xfrm>
          <a:prstGeom prst="rect">
            <a:avLst/>
          </a:prstGeom>
        </p:spPr>
        <p:txBody>
          <a:bodyPr wrap="squar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מפגש תרבותי עם בית ספר קריית אונו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053448" y="2708920"/>
            <a:ext cx="5406984" cy="2031325"/>
          </a:xfrm>
          <a:prstGeom prst="rect">
            <a:avLst/>
          </a:prstGeom>
          <a:noFill/>
        </p:spPr>
        <p:txBody>
          <a:bodyPr wrap="square" rtlCol="1">
            <a:spAutoFit/>
          </a:bodyPr>
          <a:lstStyle/>
          <a:p>
            <a:r>
              <a:rPr lang="he-IL" b="1" dirty="0">
                <a:solidFill>
                  <a:schemeClr val="accent2">
                    <a:lumMod val="50000"/>
                  </a:schemeClr>
                </a:solidFill>
              </a:rPr>
              <a:t>מספר אנשי צוות/תלמידים/כיתות </a:t>
            </a:r>
            <a:r>
              <a:rPr lang="he-IL" b="1" dirty="0" smtClean="0">
                <a:solidFill>
                  <a:schemeClr val="accent2">
                    <a:lumMod val="50000"/>
                  </a:schemeClr>
                </a:solidFill>
              </a:rPr>
              <a:t>שהשתתפו:</a:t>
            </a:r>
          </a:p>
          <a:p>
            <a:r>
              <a:rPr lang="he-IL" dirty="0" smtClean="0">
                <a:solidFill>
                  <a:schemeClr val="accent2">
                    <a:lumMod val="50000"/>
                  </a:schemeClr>
                </a:solidFill>
              </a:rPr>
              <a:t>מישור תלמידים</a:t>
            </a:r>
          </a:p>
          <a:p>
            <a:pPr marL="285750" indent="-285750">
              <a:buFont typeface="Arial" panose="020B0604020202020204" pitchFamily="34" charset="0"/>
              <a:buChar char="•"/>
            </a:pPr>
            <a:r>
              <a:rPr lang="he-IL" dirty="0" smtClean="0">
                <a:solidFill>
                  <a:schemeClr val="accent2">
                    <a:lumMod val="50000"/>
                  </a:schemeClr>
                </a:solidFill>
              </a:rPr>
              <a:t>מספר תלמידים כ 35 תלמידים מכל בית ספר</a:t>
            </a:r>
          </a:p>
          <a:p>
            <a:r>
              <a:rPr lang="he-IL" dirty="0" smtClean="0">
                <a:solidFill>
                  <a:schemeClr val="accent2">
                    <a:lumMod val="50000"/>
                  </a:schemeClr>
                </a:solidFill>
              </a:rPr>
              <a:t>מישור המורים</a:t>
            </a:r>
          </a:p>
          <a:p>
            <a:pPr marL="285750" indent="-285750">
              <a:buFont typeface="Arial" panose="020B0604020202020204" pitchFamily="34" charset="0"/>
              <a:buChar char="•"/>
            </a:pPr>
            <a:r>
              <a:rPr lang="he-IL" dirty="0">
                <a:solidFill>
                  <a:schemeClr val="accent2">
                    <a:lumMod val="50000"/>
                  </a:schemeClr>
                </a:solidFill>
              </a:rPr>
              <a:t> </a:t>
            </a:r>
            <a:r>
              <a:rPr lang="he-IL" dirty="0" smtClean="0">
                <a:solidFill>
                  <a:schemeClr val="accent2">
                    <a:lumMod val="50000"/>
                  </a:schemeClr>
                </a:solidFill>
              </a:rPr>
              <a:t>שלוש מורות (מחנכות כיתה ט') מבית הספר </a:t>
            </a:r>
            <a:r>
              <a:rPr lang="he-IL" dirty="0" err="1" smtClean="0">
                <a:solidFill>
                  <a:schemeClr val="accent2">
                    <a:lumMod val="50000"/>
                  </a:schemeClr>
                </a:solidFill>
              </a:rPr>
              <a:t>אקליריקי</a:t>
            </a:r>
            <a:r>
              <a:rPr lang="he-IL" dirty="0" smtClean="0">
                <a:solidFill>
                  <a:schemeClr val="accent2">
                    <a:lumMod val="50000"/>
                  </a:schemeClr>
                </a:solidFill>
              </a:rPr>
              <a:t> </a:t>
            </a:r>
          </a:p>
          <a:p>
            <a:pPr marL="285750" indent="-285750">
              <a:buFont typeface="Arial" panose="020B0604020202020204" pitchFamily="34" charset="0"/>
              <a:buChar char="•"/>
            </a:pPr>
            <a:r>
              <a:rPr lang="he-IL" dirty="0" smtClean="0">
                <a:solidFill>
                  <a:schemeClr val="accent2">
                    <a:lumMod val="50000"/>
                  </a:schemeClr>
                </a:solidFill>
              </a:rPr>
              <a:t>שתי מורות בנוסף למנהל וסגן המנהל מבית הספר הדמוקרטי קריית אונו </a:t>
            </a:r>
            <a:endParaRPr lang="he-IL" dirty="0">
              <a:solidFill>
                <a:schemeClr val="accent2">
                  <a:lumMod val="50000"/>
                </a:schemeClr>
              </a:solidFill>
            </a:endParaRPr>
          </a:p>
        </p:txBody>
      </p:sp>
      <p:sp>
        <p:nvSpPr>
          <p:cNvPr id="6" name="TextBox 5"/>
          <p:cNvSpPr txBox="1"/>
          <p:nvPr/>
        </p:nvSpPr>
        <p:spPr>
          <a:xfrm>
            <a:off x="2051720" y="4809926"/>
            <a:ext cx="6408712" cy="923330"/>
          </a:xfrm>
          <a:prstGeom prst="rect">
            <a:avLst/>
          </a:prstGeom>
          <a:noFill/>
        </p:spPr>
        <p:txBody>
          <a:bodyPr wrap="square" rtlCol="1">
            <a:spAutoFit/>
          </a:bodyPr>
          <a:lstStyle/>
          <a:p>
            <a:r>
              <a:rPr lang="he-IL" b="1" dirty="0" smtClean="0">
                <a:solidFill>
                  <a:schemeClr val="accent2">
                    <a:lumMod val="50000"/>
                  </a:schemeClr>
                </a:solidFill>
              </a:rPr>
              <a:t>שכבות </a:t>
            </a:r>
            <a:r>
              <a:rPr lang="he-IL" b="1" dirty="0">
                <a:solidFill>
                  <a:schemeClr val="accent2">
                    <a:lumMod val="50000"/>
                  </a:schemeClr>
                </a:solidFill>
              </a:rPr>
              <a:t>שהשתתפו מטעם בית </a:t>
            </a:r>
            <a:r>
              <a:rPr lang="he-IL" b="1" dirty="0" smtClean="0">
                <a:solidFill>
                  <a:schemeClr val="accent2">
                    <a:lumMod val="50000"/>
                  </a:schemeClr>
                </a:solidFill>
              </a:rPr>
              <a:t>הספר</a:t>
            </a:r>
          </a:p>
          <a:p>
            <a:pPr marL="285750" indent="-285750">
              <a:buFont typeface="Arial" panose="020B0604020202020204" pitchFamily="34" charset="0"/>
              <a:buChar char="•"/>
            </a:pPr>
            <a:r>
              <a:rPr lang="he-IL" dirty="0" smtClean="0">
                <a:solidFill>
                  <a:schemeClr val="accent2">
                    <a:lumMod val="50000"/>
                  </a:schemeClr>
                </a:solidFill>
              </a:rPr>
              <a:t>גיל </a:t>
            </a:r>
            <a:r>
              <a:rPr lang="he-IL" dirty="0">
                <a:solidFill>
                  <a:schemeClr val="accent2">
                    <a:lumMod val="50000"/>
                  </a:schemeClr>
                </a:solidFill>
              </a:rPr>
              <a:t>תלמידים כיתה ט' בסמינר סנט ג'וזף </a:t>
            </a:r>
          </a:p>
          <a:p>
            <a:pPr marL="285750" indent="-285750">
              <a:buFont typeface="Arial" panose="020B0604020202020204" pitchFamily="34" charset="0"/>
              <a:buChar char="•"/>
            </a:pPr>
            <a:r>
              <a:rPr lang="he-IL" dirty="0">
                <a:solidFill>
                  <a:schemeClr val="accent2">
                    <a:lumMod val="50000"/>
                  </a:schemeClr>
                </a:solidFill>
              </a:rPr>
              <a:t>ביתן חטיבה בבית הספר הדמוקרטי בקרית אונו</a:t>
            </a:r>
          </a:p>
        </p:txBody>
      </p:sp>
      <p:sp>
        <p:nvSpPr>
          <p:cNvPr id="7" name="TextBox 6"/>
          <p:cNvSpPr txBox="1"/>
          <p:nvPr/>
        </p:nvSpPr>
        <p:spPr>
          <a:xfrm>
            <a:off x="2987824" y="5746030"/>
            <a:ext cx="5406984" cy="923330"/>
          </a:xfrm>
          <a:prstGeom prst="rect">
            <a:avLst/>
          </a:prstGeom>
          <a:noFill/>
        </p:spPr>
        <p:txBody>
          <a:bodyPr wrap="square" rtlCol="1">
            <a:spAutoFit/>
          </a:bodyPr>
          <a:lstStyle/>
          <a:p>
            <a:r>
              <a:rPr lang="he-IL" b="1" dirty="0" smtClean="0">
                <a:solidFill>
                  <a:schemeClr val="accent2">
                    <a:lumMod val="50000"/>
                  </a:schemeClr>
                </a:solidFill>
              </a:rPr>
              <a:t>נושא</a:t>
            </a:r>
          </a:p>
          <a:p>
            <a:pPr marL="285750" indent="-285750">
              <a:buFont typeface="Arial" panose="020B0604020202020204" pitchFamily="34" charset="0"/>
              <a:buChar char="•"/>
            </a:pPr>
            <a:r>
              <a:rPr lang="he-IL" dirty="0" smtClean="0">
                <a:solidFill>
                  <a:schemeClr val="accent2">
                    <a:lumMod val="50000"/>
                  </a:schemeClr>
                </a:solidFill>
              </a:rPr>
              <a:t>מסע בין שתי התרבויות תוך דגש על חשיבות שיתוף הפעולה במסגרות חברתיות שנות.</a:t>
            </a:r>
            <a:endParaRPr lang="he-IL" dirty="0">
              <a:solidFill>
                <a:schemeClr val="accent2">
                  <a:lumMod val="50000"/>
                </a:schemeClr>
              </a:solidFill>
            </a:endParaRPr>
          </a:p>
        </p:txBody>
      </p:sp>
      <p:sp>
        <p:nvSpPr>
          <p:cNvPr id="5" name="מלבן 4"/>
          <p:cNvSpPr/>
          <p:nvPr/>
        </p:nvSpPr>
        <p:spPr>
          <a:xfrm>
            <a:off x="2220549" y="1679065"/>
            <a:ext cx="6228184" cy="923330"/>
          </a:xfrm>
          <a:prstGeom prst="rect">
            <a:avLst/>
          </a:prstGeom>
        </p:spPr>
        <p:txBody>
          <a:bodyPr wrap="square">
            <a:spAutoFit/>
          </a:bodyPr>
          <a:lstStyle/>
          <a:p>
            <a:r>
              <a:rPr lang="he-IL" b="1" dirty="0">
                <a:solidFill>
                  <a:schemeClr val="accent2">
                    <a:lumMod val="50000"/>
                  </a:schemeClr>
                </a:solidFill>
              </a:rPr>
              <a:t>כמות מפגשים/משך זמן</a:t>
            </a:r>
            <a:r>
              <a:rPr lang="en-US" b="1" dirty="0">
                <a:solidFill>
                  <a:schemeClr val="accent2">
                    <a:lumMod val="50000"/>
                  </a:schemeClr>
                </a:solidFill>
              </a:rPr>
              <a:t>  </a:t>
            </a:r>
          </a:p>
          <a:p>
            <a:pPr marL="285750" indent="-285750">
              <a:buFont typeface="Arial" panose="020B0604020202020204" pitchFamily="34" charset="0"/>
              <a:buChar char="•"/>
            </a:pPr>
            <a:r>
              <a:rPr lang="he-IL" dirty="0">
                <a:solidFill>
                  <a:schemeClr val="accent2">
                    <a:lumMod val="50000"/>
                  </a:schemeClr>
                </a:solidFill>
              </a:rPr>
              <a:t>התכנון השנתי הוא </a:t>
            </a:r>
            <a:r>
              <a:rPr lang="he-IL" dirty="0" smtClean="0">
                <a:solidFill>
                  <a:schemeClr val="accent2">
                    <a:lumMod val="50000"/>
                  </a:schemeClr>
                </a:solidFill>
              </a:rPr>
              <a:t>חמישה </a:t>
            </a:r>
            <a:r>
              <a:rPr lang="he-IL" dirty="0">
                <a:solidFill>
                  <a:schemeClr val="accent2">
                    <a:lumMod val="50000"/>
                  </a:schemeClr>
                </a:solidFill>
              </a:rPr>
              <a:t>מפגשים במשך </a:t>
            </a:r>
            <a:r>
              <a:rPr lang="he-IL" dirty="0" smtClean="0">
                <a:solidFill>
                  <a:schemeClr val="accent2">
                    <a:lumMod val="50000"/>
                  </a:schemeClr>
                </a:solidFill>
              </a:rPr>
              <a:t>השנה </a:t>
            </a:r>
          </a:p>
          <a:p>
            <a:r>
              <a:rPr lang="he-IL" dirty="0" smtClean="0">
                <a:solidFill>
                  <a:schemeClr val="accent2">
                    <a:lumMod val="50000"/>
                  </a:schemeClr>
                </a:solidFill>
              </a:rPr>
              <a:t>משך כל מפגש יום לימוד ארוך</a:t>
            </a:r>
            <a:endParaRPr lang="en-US" dirty="0">
              <a:solidFill>
                <a:schemeClr val="accent2">
                  <a:lumMod val="50000"/>
                </a:schemeClr>
              </a:solidFill>
            </a:endParaRPr>
          </a:p>
        </p:txBody>
      </p:sp>
      <p:pic>
        <p:nvPicPr>
          <p:cNvPr id="1026" name="Picture 2" descr="https://fbcdn-sphotos-f-a.akamaihd.net/hphotos-ak-xfp1/v/t1.0-9/10388179_10153132650204519_1931943747892539821_n.jpg?oh=b10584036400a06459740ee93b2eda4a&amp;oe=559F582C&amp;__gda__=1440746569_016f6b049af7c53c92928e4801857f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751" y="3501008"/>
            <a:ext cx="2585041" cy="14540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s://scontent-fra.xx.fbcdn.net/hphotos-xpf1/v/t1.0-9/10433947_10153132650289519_7332592156951349142_n.jpg?oh=e6b1bba6657ebd21e1108d6308c75c3c&amp;oe=55E346F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235" y="5285305"/>
            <a:ext cx="2588557" cy="14560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https://scontent-fra.xx.fbcdn.net/hphotos-xfa1/v/t1.0-9/10624684_10152908202639519_7633308991689230492_n.jpg?oh=e9fa4a6a764023ec2fa1ae5e1c2a2d46&amp;oe=55DDF9A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6671" y="1803673"/>
            <a:ext cx="2583121" cy="145300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5770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987824" y="476672"/>
            <a:ext cx="4693635" cy="369332"/>
          </a:xfrm>
          <a:prstGeom prst="rect">
            <a:avLst/>
          </a:prstGeom>
        </p:spPr>
        <p:txBody>
          <a:bodyPr wrap="squar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מפגש תרבותי עם בית ספר קריית אונו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827949"/>
            <a:ext cx="936105" cy="94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619673" y="1589743"/>
            <a:ext cx="6840760" cy="369332"/>
          </a:xfrm>
          <a:prstGeom prst="rect">
            <a:avLst/>
          </a:prstGeom>
          <a:noFill/>
        </p:spPr>
        <p:txBody>
          <a:bodyPr wrap="square" rtlCol="1">
            <a:spAutoFit/>
          </a:bodyPr>
          <a:lstStyle/>
          <a:p>
            <a:pPr marL="285750" indent="-285750">
              <a:buFont typeface="Arial" panose="020B0604020202020204" pitchFamily="34" charset="0"/>
              <a:buChar char="•"/>
            </a:pPr>
            <a:r>
              <a:rPr lang="he-IL" b="1" dirty="0" smtClean="0">
                <a:solidFill>
                  <a:schemeClr val="accent2">
                    <a:lumMod val="50000"/>
                  </a:schemeClr>
                </a:solidFill>
              </a:rPr>
              <a:t>תיאור </a:t>
            </a:r>
            <a:r>
              <a:rPr lang="he-IL" b="1" dirty="0">
                <a:solidFill>
                  <a:schemeClr val="accent2">
                    <a:lumMod val="50000"/>
                  </a:schemeClr>
                </a:solidFill>
              </a:rPr>
              <a:t>הפעילות </a:t>
            </a:r>
            <a:r>
              <a:rPr lang="he-IL" b="1" dirty="0" smtClean="0">
                <a:solidFill>
                  <a:schemeClr val="accent2">
                    <a:lumMod val="50000"/>
                  </a:schemeClr>
                </a:solidFill>
              </a:rPr>
              <a:t>–(בתמצית </a:t>
            </a:r>
            <a:r>
              <a:rPr lang="he-IL" b="1" dirty="0">
                <a:solidFill>
                  <a:schemeClr val="accent2">
                    <a:lumMod val="50000"/>
                  </a:schemeClr>
                </a:solidFill>
              </a:rPr>
              <a:t>7-11 </a:t>
            </a:r>
            <a:r>
              <a:rPr lang="he-IL" b="1" dirty="0" smtClean="0">
                <a:solidFill>
                  <a:schemeClr val="accent2">
                    <a:lumMod val="50000"/>
                  </a:schemeClr>
                </a:solidFill>
              </a:rPr>
              <a:t>שורות)</a:t>
            </a:r>
            <a:endParaRPr lang="he-IL" b="1" dirty="0">
              <a:solidFill>
                <a:schemeClr val="accent2">
                  <a:lumMod val="50000"/>
                </a:schemeClr>
              </a:solidFill>
            </a:endParaRPr>
          </a:p>
        </p:txBody>
      </p:sp>
      <p:pic>
        <p:nvPicPr>
          <p:cNvPr id="2050" name="Picture 2" descr="https://fbcdn-sphotos-e-a.akamaihd.net/hphotos-ak-xpa1/v/t1.0-9/10730980_10152908202499519_7406032051413311029_n.jpg?oh=e29854d0144efd3cb8676eacc5fcf5b4&amp;oe=55A572FC&amp;__gda__=1440711658_8a8fd16a5301b49f7b919c16d62db16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244" y="1916832"/>
            <a:ext cx="2443624" cy="137453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bcdn-sphotos-g-a.akamaihd.net/hphotos-ak-xft1/v/t1.0-9/10429254_10153132597144519_5597021744228716415_n.jpg?oh=2967cf3a7caf32d2368680c4bc251b5c&amp;oe=559DE5DE&amp;__gda__=1440546092_15893657f0f6c992d86954269b5db1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984" y="3573016"/>
            <a:ext cx="2412144" cy="13568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fbcdn-sphotos-b-a.akamaihd.net/hphotos-ak-xap1/v/t1.0-9/10452377_10153132596534519_3334254263989065980_n.jpg?oh=388f92e4c7dde82872066f4f91786ea0&amp;oe=55D60194&amp;__gda__=1440400321_92e6659767270e9e1699141fa11390a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1244" y="5232257"/>
            <a:ext cx="2427884" cy="136568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598336" y="2127772"/>
            <a:ext cx="5472609" cy="4801314"/>
          </a:xfrm>
          <a:prstGeom prst="rect">
            <a:avLst/>
          </a:prstGeom>
          <a:noFill/>
        </p:spPr>
        <p:txBody>
          <a:bodyPr wrap="square" rtlCol="1">
            <a:spAutoFit/>
          </a:bodyPr>
          <a:lstStyle/>
          <a:p>
            <a:r>
              <a:rPr lang="he-IL" dirty="0" smtClean="0">
                <a:solidFill>
                  <a:schemeClr val="accent2">
                    <a:lumMod val="50000"/>
                  </a:schemeClr>
                </a:solidFill>
              </a:rPr>
              <a:t>הפעילות התפתחה כתוצאה מחוויה משותפת אשר השתתפו בה שני בתי הספר, והיא מפגש שבועי תוך כדי העסקתם במשחק חשיבה </a:t>
            </a:r>
            <a:r>
              <a:rPr lang="en-US" dirty="0" smtClean="0">
                <a:solidFill>
                  <a:schemeClr val="accent2">
                    <a:lumMod val="50000"/>
                  </a:schemeClr>
                </a:solidFill>
              </a:rPr>
              <a:t>Minecraft </a:t>
            </a:r>
            <a:r>
              <a:rPr lang="he-IL" dirty="0" smtClean="0">
                <a:solidFill>
                  <a:schemeClr val="accent2">
                    <a:lumMod val="50000"/>
                  </a:schemeClr>
                </a:solidFill>
              </a:rPr>
              <a:t> (משחקים לשלום)</a:t>
            </a:r>
          </a:p>
          <a:p>
            <a:endParaRPr lang="he-IL" dirty="0">
              <a:solidFill>
                <a:schemeClr val="accent2">
                  <a:lumMod val="50000"/>
                </a:schemeClr>
              </a:solidFill>
            </a:endParaRPr>
          </a:p>
          <a:p>
            <a:r>
              <a:rPr lang="he-IL" dirty="0" smtClean="0">
                <a:solidFill>
                  <a:schemeClr val="accent2">
                    <a:lumMod val="50000"/>
                  </a:schemeClr>
                </a:solidFill>
              </a:rPr>
              <a:t>לאור ההצלחה והרצון, נכתבה </a:t>
            </a:r>
            <a:r>
              <a:rPr lang="he-IL" dirty="0" err="1" smtClean="0">
                <a:solidFill>
                  <a:schemeClr val="accent2">
                    <a:lumMod val="50000"/>
                  </a:schemeClr>
                </a:solidFill>
              </a:rPr>
              <a:t>תוכנית</a:t>
            </a:r>
            <a:r>
              <a:rPr lang="he-IL" dirty="0" smtClean="0">
                <a:solidFill>
                  <a:schemeClr val="accent2">
                    <a:lumMod val="50000"/>
                  </a:schemeClr>
                </a:solidFill>
              </a:rPr>
              <a:t> עבודה לשנת הלימודים </a:t>
            </a:r>
            <a:r>
              <a:rPr lang="he-IL" dirty="0" smtClean="0">
                <a:solidFill>
                  <a:schemeClr val="accent2">
                    <a:lumMod val="50000"/>
                  </a:schemeClr>
                </a:solidFill>
              </a:rPr>
              <a:t>הנוכחית </a:t>
            </a:r>
            <a:r>
              <a:rPr lang="he-IL" dirty="0" smtClean="0">
                <a:solidFill>
                  <a:schemeClr val="accent2">
                    <a:lumMod val="50000"/>
                  </a:schemeClr>
                </a:solidFill>
              </a:rPr>
              <a:t>המתבססת על מפגשים חברתיים, תוך דגש על הנחלת ערכים של שיתוף פעולה  בצורה חווייתית.</a:t>
            </a:r>
          </a:p>
          <a:p>
            <a:endParaRPr lang="he-IL" dirty="0">
              <a:solidFill>
                <a:schemeClr val="accent2">
                  <a:lumMod val="50000"/>
                </a:schemeClr>
              </a:solidFill>
            </a:endParaRPr>
          </a:p>
          <a:p>
            <a:r>
              <a:rPr lang="he-IL" dirty="0" smtClean="0">
                <a:solidFill>
                  <a:schemeClr val="accent2">
                    <a:lumMod val="50000"/>
                  </a:schemeClr>
                </a:solidFill>
              </a:rPr>
              <a:t>השאיפה היא להכיר את התרבות של שתי החברות, תוך כדי יצירת קרקע משותפת מזמנת קשר חברתי. </a:t>
            </a:r>
          </a:p>
          <a:p>
            <a:endParaRPr lang="he-IL" dirty="0">
              <a:solidFill>
                <a:schemeClr val="accent2">
                  <a:lumMod val="50000"/>
                </a:schemeClr>
              </a:solidFill>
            </a:endParaRPr>
          </a:p>
          <a:p>
            <a:r>
              <a:rPr lang="he-IL" dirty="0" smtClean="0">
                <a:solidFill>
                  <a:schemeClr val="accent2">
                    <a:lumMod val="50000"/>
                  </a:schemeClr>
                </a:solidFill>
              </a:rPr>
              <a:t>המפגשים מתקיימים בשתי הערים קריית אונו ונצרת בנוסף לפעילות  חוץ בעיר חיפה. </a:t>
            </a:r>
          </a:p>
          <a:p>
            <a:r>
              <a:rPr lang="he-IL" dirty="0" smtClean="0">
                <a:solidFill>
                  <a:schemeClr val="accent2">
                    <a:lumMod val="50000"/>
                  </a:schemeClr>
                </a:solidFill>
              </a:rPr>
              <a:t>המפעילים בתוך כל מפגש הצוותים מבית הספר בנוסף למתנדבים שהם תלמידי בית הספר</a:t>
            </a:r>
          </a:p>
          <a:p>
            <a:endParaRPr lang="he-IL" dirty="0">
              <a:solidFill>
                <a:schemeClr val="accent2">
                  <a:lumMod val="50000"/>
                </a:schemeClr>
              </a:solidFill>
            </a:endParaRPr>
          </a:p>
          <a:p>
            <a:endParaRPr lang="he-IL" dirty="0">
              <a:solidFill>
                <a:schemeClr val="accent2">
                  <a:lumMod val="50000"/>
                </a:schemeClr>
              </a:solidFill>
            </a:endParaRPr>
          </a:p>
        </p:txBody>
      </p:sp>
    </p:spTree>
    <p:extLst>
      <p:ext uri="{BB962C8B-B14F-4D97-AF65-F5344CB8AC3E}">
        <p14:creationId xmlns:p14="http://schemas.microsoft.com/office/powerpoint/2010/main" val="23970951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לבן 2"/>
          <p:cNvSpPr/>
          <p:nvPr/>
        </p:nvSpPr>
        <p:spPr>
          <a:xfrm>
            <a:off x="4067944" y="1413887"/>
            <a:ext cx="4188967" cy="584775"/>
          </a:xfrm>
          <a:prstGeom prst="rect">
            <a:avLst/>
          </a:prstGeom>
          <a:noFill/>
        </p:spPr>
        <p:txBody>
          <a:bodyPr wrap="none">
            <a:spAutoFit/>
          </a:bodyPr>
          <a:lstStyle/>
          <a:p>
            <a:pPr algn="ctr" fontAlgn="auto">
              <a:spcBef>
                <a:spcPts val="0"/>
              </a:spcBef>
              <a:spcAft>
                <a:spcPts val="0"/>
              </a:spcAft>
              <a:defRPr/>
            </a:pPr>
            <a:r>
              <a:rPr lang="he-IL"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מידע כללי על בית הספר</a:t>
            </a:r>
          </a:p>
        </p:txBody>
      </p:sp>
      <p:sp>
        <p:nvSpPr>
          <p:cNvPr id="4" name="TextBox 3"/>
          <p:cNvSpPr txBox="1"/>
          <p:nvPr/>
        </p:nvSpPr>
        <p:spPr>
          <a:xfrm>
            <a:off x="296505" y="2276475"/>
            <a:ext cx="8358188" cy="4524315"/>
          </a:xfrm>
          <a:prstGeom prst="rect">
            <a:avLst/>
          </a:prstGeom>
          <a:noFill/>
        </p:spPr>
        <p:txBody>
          <a:bodyPr>
            <a:spAutoFit/>
          </a:bodyPr>
          <a:lstStyle/>
          <a:p>
            <a:pPr>
              <a:spcBef>
                <a:spcPts val="0"/>
              </a:spcBef>
              <a:spcAft>
                <a:spcPts val="0"/>
              </a:spcAft>
              <a:defRPr/>
            </a:pPr>
            <a:r>
              <a:rPr lang="he-IL" dirty="0">
                <a:solidFill>
                  <a:schemeClr val="tx2">
                    <a:lumMod val="75000"/>
                  </a:schemeClr>
                </a:solidFill>
                <a:latin typeface="+mn-lt"/>
                <a:cs typeface="+mn-cs"/>
              </a:rPr>
              <a:t>בית הספר נוסד בשנת 1957  על-ידי הבישוף ג'ורג' חכים שהוכתר לאחר מכן להיות הפטריארך </a:t>
            </a:r>
            <a:r>
              <a:rPr lang="he-IL" dirty="0" err="1">
                <a:solidFill>
                  <a:schemeClr val="tx2">
                    <a:lumMod val="75000"/>
                  </a:schemeClr>
                </a:solidFill>
                <a:latin typeface="+mn-lt"/>
                <a:cs typeface="+mn-cs"/>
              </a:rPr>
              <a:t>מקסימוס</a:t>
            </a:r>
            <a:r>
              <a:rPr lang="he-IL" dirty="0">
                <a:solidFill>
                  <a:schemeClr val="tx2">
                    <a:lumMod val="75000"/>
                  </a:schemeClr>
                </a:solidFill>
                <a:latin typeface="+mn-lt"/>
                <a:cs typeface="+mn-cs"/>
              </a:rPr>
              <a:t> החמישי. </a:t>
            </a:r>
            <a:endParaRPr lang="he-IL" dirty="0" smtClean="0">
              <a:solidFill>
                <a:schemeClr val="tx2">
                  <a:lumMod val="75000"/>
                </a:schemeClr>
              </a:solidFill>
              <a:latin typeface="+mn-lt"/>
              <a:cs typeface="+mn-cs"/>
            </a:endParaRPr>
          </a:p>
          <a:p>
            <a:pPr>
              <a:spcBef>
                <a:spcPts val="0"/>
              </a:spcBef>
              <a:spcAft>
                <a:spcPts val="0"/>
              </a:spcAft>
              <a:defRPr/>
            </a:pPr>
            <a:endParaRPr lang="he-IL" dirty="0">
              <a:solidFill>
                <a:schemeClr val="tx2">
                  <a:lumMod val="75000"/>
                </a:schemeClr>
              </a:solidFill>
            </a:endParaRPr>
          </a:p>
          <a:p>
            <a:pPr>
              <a:spcBef>
                <a:spcPts val="0"/>
              </a:spcBef>
              <a:spcAft>
                <a:spcPts val="0"/>
              </a:spcAft>
              <a:defRPr/>
            </a:pPr>
            <a:r>
              <a:rPr lang="he-IL" dirty="0" smtClean="0">
                <a:solidFill>
                  <a:schemeClr val="tx2">
                    <a:lumMod val="75000"/>
                  </a:schemeClr>
                </a:solidFill>
                <a:latin typeface="+mn-lt"/>
                <a:cs typeface="+mn-cs"/>
              </a:rPr>
              <a:t>בית </a:t>
            </a:r>
            <a:r>
              <a:rPr lang="he-IL" dirty="0">
                <a:solidFill>
                  <a:schemeClr val="tx2">
                    <a:lumMod val="75000"/>
                  </a:schemeClr>
                </a:solidFill>
                <a:latin typeface="+mn-lt"/>
                <a:cs typeface="+mn-cs"/>
              </a:rPr>
              <a:t>ספר וסמינר סנט </a:t>
            </a:r>
            <a:r>
              <a:rPr lang="he-IL" dirty="0" err="1">
                <a:solidFill>
                  <a:schemeClr val="tx2">
                    <a:lumMod val="75000"/>
                  </a:schemeClr>
                </a:solidFill>
                <a:latin typeface="+mn-lt"/>
                <a:cs typeface="+mn-cs"/>
              </a:rPr>
              <a:t>ג'וזיף</a:t>
            </a:r>
            <a:r>
              <a:rPr lang="he-IL" dirty="0">
                <a:solidFill>
                  <a:schemeClr val="tx2">
                    <a:lumMod val="75000"/>
                  </a:schemeClr>
                </a:solidFill>
                <a:latin typeface="+mn-lt"/>
                <a:cs typeface="+mn-cs"/>
              </a:rPr>
              <a:t> הינו בית ספר פרטי בבעלות </a:t>
            </a:r>
            <a:r>
              <a:rPr lang="he-IL" dirty="0" err="1">
                <a:solidFill>
                  <a:schemeClr val="tx2">
                    <a:lumMod val="75000"/>
                  </a:schemeClr>
                </a:solidFill>
                <a:latin typeface="+mn-lt"/>
                <a:cs typeface="+mn-cs"/>
              </a:rPr>
              <a:t>המוטרנות</a:t>
            </a:r>
            <a:r>
              <a:rPr lang="he-IL" dirty="0">
                <a:solidFill>
                  <a:schemeClr val="tx2">
                    <a:lumMod val="75000"/>
                  </a:schemeClr>
                </a:solidFill>
                <a:latin typeface="+mn-lt"/>
                <a:cs typeface="+mn-cs"/>
              </a:rPr>
              <a:t> היוונית קתולית.</a:t>
            </a:r>
          </a:p>
          <a:p>
            <a:pPr>
              <a:spcBef>
                <a:spcPts val="0"/>
              </a:spcBef>
              <a:spcAft>
                <a:spcPts val="0"/>
              </a:spcAft>
              <a:defRPr/>
            </a:pPr>
            <a:r>
              <a:rPr lang="he-IL" dirty="0">
                <a:solidFill>
                  <a:schemeClr val="tx2">
                    <a:lumMod val="75000"/>
                  </a:schemeClr>
                </a:solidFill>
                <a:latin typeface="+mn-lt"/>
                <a:cs typeface="+mn-cs"/>
              </a:rPr>
              <a:t>בשנותיו הראשונות למדו בבית הספר כ- 200 בנים</a:t>
            </a:r>
            <a:r>
              <a:rPr lang="he-IL" dirty="0" smtClean="0">
                <a:solidFill>
                  <a:schemeClr val="tx2">
                    <a:lumMod val="75000"/>
                  </a:schemeClr>
                </a:solidFill>
                <a:latin typeface="+mn-lt"/>
                <a:cs typeface="+mn-cs"/>
              </a:rPr>
              <a:t>.</a:t>
            </a:r>
          </a:p>
          <a:p>
            <a:pPr>
              <a:spcBef>
                <a:spcPts val="0"/>
              </a:spcBef>
              <a:spcAft>
                <a:spcPts val="0"/>
              </a:spcAft>
              <a:defRPr/>
            </a:pPr>
            <a:endParaRPr lang="he-IL" dirty="0">
              <a:solidFill>
                <a:schemeClr val="tx2">
                  <a:lumMod val="75000"/>
                </a:schemeClr>
              </a:solidFill>
              <a:latin typeface="+mn-lt"/>
              <a:cs typeface="+mn-cs"/>
            </a:endParaRPr>
          </a:p>
          <a:p>
            <a:pPr>
              <a:spcBef>
                <a:spcPts val="0"/>
              </a:spcBef>
              <a:spcAft>
                <a:spcPts val="0"/>
              </a:spcAft>
              <a:defRPr/>
            </a:pPr>
            <a:r>
              <a:rPr lang="he-IL" dirty="0">
                <a:solidFill>
                  <a:schemeClr val="tx2">
                    <a:lumMod val="75000"/>
                  </a:schemeClr>
                </a:solidFill>
                <a:latin typeface="+mn-lt"/>
                <a:cs typeface="+mn-cs"/>
              </a:rPr>
              <a:t>בשנת 1978 הבית ספר התחיל לקבל תלמידות והפך להיות בית ספר מעורב. מאז מספר התלמידות והתלמידים עומד על כ- 1000.</a:t>
            </a:r>
          </a:p>
          <a:p>
            <a:pPr fontAlgn="auto">
              <a:spcBef>
                <a:spcPts val="0"/>
              </a:spcBef>
              <a:spcAft>
                <a:spcPts val="0"/>
              </a:spcAft>
              <a:defRPr/>
            </a:pPr>
            <a:r>
              <a:rPr lang="he-IL" dirty="0">
                <a:solidFill>
                  <a:schemeClr val="tx2">
                    <a:lumMod val="75000"/>
                  </a:schemeClr>
                </a:solidFill>
                <a:latin typeface="+mn-lt"/>
                <a:cs typeface="+mn-cs"/>
              </a:rPr>
              <a:t>בשנת 1984 הבית ספר הרחיב את מגמות ההתמחות והתחיל ללמד אלקטרוניקה ומחשבים ברמה מוגברת. </a:t>
            </a:r>
          </a:p>
          <a:p>
            <a:pPr fontAlgn="auto">
              <a:spcBef>
                <a:spcPts val="0"/>
              </a:spcBef>
              <a:spcAft>
                <a:spcPts val="0"/>
              </a:spcAft>
              <a:defRPr/>
            </a:pPr>
            <a:endParaRPr lang="he-IL" dirty="0">
              <a:solidFill>
                <a:schemeClr val="tx2">
                  <a:lumMod val="75000"/>
                </a:schemeClr>
              </a:solidFill>
              <a:latin typeface="+mn-lt"/>
              <a:cs typeface="+mn-cs"/>
            </a:endParaRPr>
          </a:p>
          <a:p>
            <a:pPr fontAlgn="auto">
              <a:spcBef>
                <a:spcPts val="0"/>
              </a:spcBef>
              <a:spcAft>
                <a:spcPts val="0"/>
              </a:spcAft>
              <a:defRPr/>
            </a:pPr>
            <a:r>
              <a:rPr lang="he-IL" dirty="0">
                <a:solidFill>
                  <a:schemeClr val="tx2">
                    <a:lumMod val="75000"/>
                  </a:schemeClr>
                </a:solidFill>
                <a:latin typeface="+mn-lt"/>
                <a:cs typeface="+mn-cs"/>
              </a:rPr>
              <a:t>כיום בית הספר מונה 770 תלמידים מנצרת ומהאזור </a:t>
            </a:r>
          </a:p>
          <a:p>
            <a:pPr fontAlgn="auto">
              <a:spcBef>
                <a:spcPts val="0"/>
              </a:spcBef>
              <a:spcAft>
                <a:spcPts val="0"/>
              </a:spcAft>
              <a:defRPr/>
            </a:pPr>
            <a:r>
              <a:rPr lang="he-IL" dirty="0">
                <a:solidFill>
                  <a:schemeClr val="tx2">
                    <a:lumMod val="75000"/>
                  </a:schemeClr>
                </a:solidFill>
                <a:latin typeface="+mn-lt"/>
                <a:cs typeface="+mn-cs"/>
              </a:rPr>
              <a:t>עובדים בבית הספר 68 מורים </a:t>
            </a:r>
          </a:p>
          <a:p>
            <a:pPr fontAlgn="auto">
              <a:spcBef>
                <a:spcPts val="0"/>
              </a:spcBef>
              <a:spcAft>
                <a:spcPts val="0"/>
              </a:spcAft>
              <a:defRPr/>
            </a:pPr>
            <a:r>
              <a:rPr lang="he-IL" dirty="0">
                <a:solidFill>
                  <a:schemeClr val="tx2">
                    <a:lumMod val="75000"/>
                  </a:schemeClr>
                </a:solidFill>
                <a:latin typeface="+mn-lt"/>
                <a:cs typeface="+mn-cs"/>
              </a:rPr>
              <a:t>המגמות הנלמדות בבית הספר הם טכנולוגיות ועיוניות- אלקטרוניקה, ביולוגיה, חינוך סביבתי, כימיה ופיסיקה, </a:t>
            </a:r>
            <a:r>
              <a:rPr lang="he-IL" dirty="0" err="1">
                <a:solidFill>
                  <a:schemeClr val="tx2">
                    <a:lumMod val="75000"/>
                  </a:schemeClr>
                </a:solidFill>
                <a:latin typeface="+mn-lt"/>
                <a:cs typeface="+mn-cs"/>
              </a:rPr>
              <a:t>מכטרוניקה</a:t>
            </a:r>
            <a:r>
              <a:rPr lang="he-IL" dirty="0">
                <a:solidFill>
                  <a:schemeClr val="tx2">
                    <a:lumMod val="75000"/>
                  </a:schemeClr>
                </a:solidFill>
                <a:latin typeface="+mn-lt"/>
                <a:cs typeface="+mn-cs"/>
              </a:rPr>
              <a:t> </a:t>
            </a:r>
            <a:br>
              <a:rPr lang="he-IL" dirty="0">
                <a:solidFill>
                  <a:schemeClr val="tx2">
                    <a:lumMod val="75000"/>
                  </a:schemeClr>
                </a:solidFill>
                <a:latin typeface="+mn-lt"/>
                <a:cs typeface="+mn-cs"/>
              </a:rPr>
            </a:br>
            <a:endParaRPr lang="en-US" dirty="0">
              <a:solidFill>
                <a:schemeClr val="tx2">
                  <a:lumMod val="75000"/>
                </a:schemeClr>
              </a:solidFill>
              <a:latin typeface="+mn-lt"/>
              <a:cs typeface="+mn-cs"/>
            </a:endParaRPr>
          </a:p>
        </p:txBody>
      </p:sp>
      <p:pic>
        <p:nvPicPr>
          <p:cNvPr id="10244"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1" y="926260"/>
            <a:ext cx="1091591" cy="1103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מלבן 1"/>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32244707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987824" y="476672"/>
            <a:ext cx="4693635" cy="369332"/>
          </a:xfrm>
          <a:prstGeom prst="rect">
            <a:avLst/>
          </a:prstGeom>
        </p:spPr>
        <p:txBody>
          <a:bodyPr wrap="squar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מפגש תרבותי עם בית ספר קריית אונו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827584" y="1916832"/>
            <a:ext cx="7328743" cy="369332"/>
          </a:xfrm>
          <a:prstGeom prst="rect">
            <a:avLst/>
          </a:prstGeom>
          <a:noFill/>
        </p:spPr>
        <p:txBody>
          <a:bodyPr wrap="square" rtlCol="1">
            <a:spAutoFit/>
          </a:bodyPr>
          <a:lstStyle/>
          <a:p>
            <a:pPr marL="285750" indent="-285750">
              <a:buFont typeface="Arial" panose="020B0604020202020204" pitchFamily="34" charset="0"/>
              <a:buChar char="•"/>
            </a:pPr>
            <a:r>
              <a:rPr lang="he-IL" dirty="0" smtClean="0"/>
              <a:t>תכנית עבודה</a:t>
            </a:r>
            <a:endParaRPr lang="he-IL" dirty="0"/>
          </a:p>
        </p:txBody>
      </p:sp>
      <p:graphicFrame>
        <p:nvGraphicFramePr>
          <p:cNvPr id="3" name="טבלה 2"/>
          <p:cNvGraphicFramePr>
            <a:graphicFrameLocks noGrp="1"/>
          </p:cNvGraphicFramePr>
          <p:nvPr>
            <p:extLst>
              <p:ext uri="{D42A27DB-BD31-4B8C-83A1-F6EECF244321}">
                <p14:modId xmlns:p14="http://schemas.microsoft.com/office/powerpoint/2010/main" val="2440032644"/>
              </p:ext>
            </p:extLst>
          </p:nvPr>
        </p:nvGraphicFramePr>
        <p:xfrm>
          <a:off x="1115616" y="3221633"/>
          <a:ext cx="7616775" cy="2121811"/>
        </p:xfrm>
        <a:graphic>
          <a:graphicData uri="http://schemas.openxmlformats.org/drawingml/2006/table">
            <a:tbl>
              <a:tblPr rtl="1">
                <a:tableStyleId>{BC89EF96-8CEA-46FF-86C4-4CE0E7609802}</a:tableStyleId>
              </a:tblPr>
              <a:tblGrid>
                <a:gridCol w="1284595"/>
                <a:gridCol w="3848676"/>
                <a:gridCol w="2483504"/>
              </a:tblGrid>
              <a:tr h="351385">
                <a:tc>
                  <a:txBody>
                    <a:bodyPr/>
                    <a:lstStyle/>
                    <a:p>
                      <a:pPr algn="r" rtl="1">
                        <a:spcAft>
                          <a:spcPts val="0"/>
                        </a:spcAft>
                      </a:pPr>
                      <a:r>
                        <a:rPr lang="he-IL" sz="1400" dirty="0">
                          <a:effectLst/>
                        </a:rPr>
                        <a:t>חודש</a:t>
                      </a:r>
                    </a:p>
                  </a:txBody>
                  <a:tcPr marL="68580" marR="68580" marT="0" marB="0"/>
                </a:tc>
                <a:tc>
                  <a:txBody>
                    <a:bodyPr/>
                    <a:lstStyle/>
                    <a:p>
                      <a:pPr algn="r" rtl="1">
                        <a:spcAft>
                          <a:spcPts val="0"/>
                        </a:spcAft>
                      </a:pPr>
                      <a:r>
                        <a:rPr lang="he-IL" sz="1400">
                          <a:effectLst/>
                        </a:rPr>
                        <a:t>אירוע</a:t>
                      </a:r>
                    </a:p>
                  </a:txBody>
                  <a:tcPr marL="68580" marR="68580" marT="0" marB="0"/>
                </a:tc>
                <a:tc>
                  <a:txBody>
                    <a:bodyPr/>
                    <a:lstStyle/>
                    <a:p>
                      <a:pPr algn="r" rtl="1">
                        <a:spcAft>
                          <a:spcPts val="0"/>
                        </a:spcAft>
                      </a:pPr>
                      <a:r>
                        <a:rPr lang="he-IL" sz="1400">
                          <a:effectLst/>
                        </a:rPr>
                        <a:t>מיקום</a:t>
                      </a:r>
                    </a:p>
                  </a:txBody>
                  <a:tcPr marL="68580" marR="68580" marT="0" marB="0"/>
                </a:tc>
              </a:tr>
              <a:tr h="295071">
                <a:tc>
                  <a:txBody>
                    <a:bodyPr/>
                    <a:lstStyle/>
                    <a:p>
                      <a:pPr algn="r" rtl="1">
                        <a:spcAft>
                          <a:spcPts val="0"/>
                        </a:spcAft>
                      </a:pPr>
                      <a:r>
                        <a:rPr lang="he-IL" sz="1400" dirty="0">
                          <a:effectLst/>
                        </a:rPr>
                        <a:t>דצמבר</a:t>
                      </a:r>
                    </a:p>
                  </a:txBody>
                  <a:tcPr marL="68580" marR="68580" marT="0" marB="0"/>
                </a:tc>
                <a:tc>
                  <a:txBody>
                    <a:bodyPr/>
                    <a:lstStyle/>
                    <a:p>
                      <a:pPr algn="r" rtl="1">
                        <a:spcAft>
                          <a:spcPts val="0"/>
                        </a:spcAft>
                      </a:pPr>
                      <a:r>
                        <a:rPr lang="he-IL" sz="1400" dirty="0">
                          <a:effectLst/>
                        </a:rPr>
                        <a:t>קריסמס </a:t>
                      </a:r>
                      <a:r>
                        <a:rPr lang="he-IL" sz="1400" dirty="0" smtClean="0">
                          <a:effectLst/>
                        </a:rPr>
                        <a:t>בנצרת- משחק ניווט</a:t>
                      </a:r>
                      <a:r>
                        <a:rPr lang="he-IL" sz="1400" baseline="0" dirty="0" smtClean="0">
                          <a:effectLst/>
                        </a:rPr>
                        <a:t> </a:t>
                      </a:r>
                      <a:r>
                        <a:rPr lang="he-IL" sz="1400" dirty="0" smtClean="0">
                          <a:effectLst/>
                        </a:rPr>
                        <a:t>בעיר העתיקה </a:t>
                      </a:r>
                      <a:endParaRPr lang="he-IL" sz="1400" dirty="0">
                        <a:effectLst/>
                      </a:endParaRPr>
                    </a:p>
                  </a:txBody>
                  <a:tcPr marL="68580" marR="68580" marT="0" marB="0"/>
                </a:tc>
                <a:tc>
                  <a:txBody>
                    <a:bodyPr/>
                    <a:lstStyle/>
                    <a:p>
                      <a:pPr algn="r" rtl="1">
                        <a:spcAft>
                          <a:spcPts val="0"/>
                        </a:spcAft>
                      </a:pPr>
                      <a:r>
                        <a:rPr lang="he-IL" sz="1400" dirty="0">
                          <a:effectLst/>
                        </a:rPr>
                        <a:t>נצרת</a:t>
                      </a:r>
                    </a:p>
                  </a:txBody>
                  <a:tcPr marL="68580" marR="68580" marT="0" marB="0"/>
                </a:tc>
              </a:tr>
              <a:tr h="295071">
                <a:tc>
                  <a:txBody>
                    <a:bodyPr/>
                    <a:lstStyle/>
                    <a:p>
                      <a:pPr algn="r" rtl="1">
                        <a:spcAft>
                          <a:spcPts val="0"/>
                        </a:spcAft>
                      </a:pPr>
                      <a:r>
                        <a:rPr lang="he-IL" sz="1400" dirty="0" smtClean="0">
                          <a:effectLst/>
                        </a:rPr>
                        <a:t>מרץ</a:t>
                      </a:r>
                      <a:endParaRPr lang="he-IL" sz="1400" dirty="0">
                        <a:effectLst/>
                      </a:endParaRPr>
                    </a:p>
                  </a:txBody>
                  <a:tcPr marL="68580" marR="68580" marT="0" marB="0"/>
                </a:tc>
                <a:tc>
                  <a:txBody>
                    <a:bodyPr/>
                    <a:lstStyle/>
                    <a:p>
                      <a:pPr algn="r" rtl="1">
                        <a:spcAft>
                          <a:spcPts val="0"/>
                        </a:spcAft>
                      </a:pPr>
                      <a:r>
                        <a:rPr lang="he-IL" sz="1400" dirty="0">
                          <a:effectLst/>
                        </a:rPr>
                        <a:t>הכרות ופעילות אתגרית משותפת</a:t>
                      </a:r>
                    </a:p>
                  </a:txBody>
                  <a:tcPr marL="68580" marR="68580" marT="0" marB="0"/>
                </a:tc>
                <a:tc>
                  <a:txBody>
                    <a:bodyPr/>
                    <a:lstStyle/>
                    <a:p>
                      <a:pPr algn="r" rtl="1">
                        <a:spcAft>
                          <a:spcPts val="0"/>
                        </a:spcAft>
                      </a:pPr>
                      <a:r>
                        <a:rPr lang="he-IL" sz="1400" dirty="0">
                          <a:effectLst/>
                        </a:rPr>
                        <a:t>קריית אונו בפרק לאומי רמת גן</a:t>
                      </a:r>
                    </a:p>
                  </a:txBody>
                  <a:tcPr marL="68580" marR="68580" marT="0" marB="0"/>
                </a:tc>
              </a:tr>
              <a:tr h="295071">
                <a:tc>
                  <a:txBody>
                    <a:bodyPr/>
                    <a:lstStyle/>
                    <a:p>
                      <a:pPr algn="r" rtl="1">
                        <a:spcAft>
                          <a:spcPts val="0"/>
                        </a:spcAft>
                      </a:pPr>
                      <a:r>
                        <a:rPr lang="he-IL" sz="1400" dirty="0" smtClean="0">
                          <a:effectLst/>
                        </a:rPr>
                        <a:t>אפריל -  מאי</a:t>
                      </a:r>
                      <a:r>
                        <a:rPr lang="he-IL" sz="1400" baseline="0" dirty="0" smtClean="0">
                          <a:effectLst/>
                        </a:rPr>
                        <a:t> </a:t>
                      </a:r>
                      <a:endParaRPr lang="he-IL" sz="1400" dirty="0">
                        <a:effectLst/>
                      </a:endParaRPr>
                    </a:p>
                  </a:txBody>
                  <a:tcPr marL="68580" marR="68580" marT="0" marB="0"/>
                </a:tc>
                <a:tc>
                  <a:txBody>
                    <a:bodyPr/>
                    <a:lstStyle/>
                    <a:p>
                      <a:pPr algn="r" rtl="1">
                        <a:spcAft>
                          <a:spcPts val="0"/>
                        </a:spcAft>
                      </a:pPr>
                      <a:r>
                        <a:rPr lang="he-IL" sz="1400" dirty="0">
                          <a:effectLst/>
                        </a:rPr>
                        <a:t>יום טיול משותף</a:t>
                      </a:r>
                    </a:p>
                  </a:txBody>
                  <a:tcPr marL="68580" marR="68580" marT="0" marB="0"/>
                </a:tc>
                <a:tc>
                  <a:txBody>
                    <a:bodyPr/>
                    <a:lstStyle/>
                    <a:p>
                      <a:pPr algn="r" rtl="1">
                        <a:spcAft>
                          <a:spcPts val="0"/>
                        </a:spcAft>
                      </a:pPr>
                      <a:r>
                        <a:rPr lang="he-IL" sz="1400" dirty="0">
                          <a:effectLst/>
                        </a:rPr>
                        <a:t>כרמל</a:t>
                      </a:r>
                    </a:p>
                  </a:txBody>
                  <a:tcPr marL="68580" marR="68580" marT="0" marB="0"/>
                </a:tc>
              </a:tr>
              <a:tr h="590142">
                <a:tc>
                  <a:txBody>
                    <a:bodyPr/>
                    <a:lstStyle/>
                    <a:p>
                      <a:pPr algn="r" rtl="1">
                        <a:spcAft>
                          <a:spcPts val="0"/>
                        </a:spcAft>
                      </a:pPr>
                      <a:r>
                        <a:rPr lang="he-IL" sz="1400" dirty="0" smtClean="0">
                          <a:effectLst/>
                        </a:rPr>
                        <a:t>מאי </a:t>
                      </a:r>
                      <a:endParaRPr lang="he-IL" sz="1400" dirty="0">
                        <a:effectLst/>
                      </a:endParaRPr>
                    </a:p>
                  </a:txBody>
                  <a:tcPr marL="68580" marR="68580" marT="0" marB="0"/>
                </a:tc>
                <a:tc>
                  <a:txBody>
                    <a:bodyPr/>
                    <a:lstStyle/>
                    <a:p>
                      <a:pPr algn="r" rtl="1">
                        <a:spcAft>
                          <a:spcPts val="0"/>
                        </a:spcAft>
                      </a:pPr>
                      <a:r>
                        <a:rPr lang="he-IL" sz="1400">
                          <a:effectLst/>
                        </a:rPr>
                        <a:t>יום עיון הכרות עם תרבות האחר</a:t>
                      </a:r>
                    </a:p>
                  </a:txBody>
                  <a:tcPr marL="68580" marR="68580" marT="0" marB="0"/>
                </a:tc>
                <a:tc>
                  <a:txBody>
                    <a:bodyPr/>
                    <a:lstStyle/>
                    <a:p>
                      <a:pPr algn="r" rtl="1">
                        <a:spcAft>
                          <a:spcPts val="0"/>
                        </a:spcAft>
                      </a:pPr>
                      <a:r>
                        <a:rPr lang="he-IL" sz="1400">
                          <a:effectLst/>
                        </a:rPr>
                        <a:t>קריית אונו</a:t>
                      </a:r>
                    </a:p>
                  </a:txBody>
                  <a:tcPr marL="68580" marR="68580" marT="0" marB="0"/>
                </a:tc>
              </a:tr>
              <a:tr h="295071">
                <a:tc>
                  <a:txBody>
                    <a:bodyPr/>
                    <a:lstStyle/>
                    <a:p>
                      <a:pPr algn="r" rtl="1">
                        <a:spcAft>
                          <a:spcPts val="0"/>
                        </a:spcAft>
                      </a:pPr>
                      <a:r>
                        <a:rPr lang="he-IL" sz="1400" dirty="0">
                          <a:effectLst/>
                        </a:rPr>
                        <a:t>מאי - יוני</a:t>
                      </a:r>
                    </a:p>
                  </a:txBody>
                  <a:tcPr marL="68580" marR="68580" marT="0" marB="0"/>
                </a:tc>
                <a:tc>
                  <a:txBody>
                    <a:bodyPr/>
                    <a:lstStyle/>
                    <a:p>
                      <a:pPr algn="r" rtl="1">
                        <a:spcAft>
                          <a:spcPts val="0"/>
                        </a:spcAft>
                      </a:pPr>
                      <a:r>
                        <a:rPr lang="he-IL" sz="1400">
                          <a:effectLst/>
                        </a:rPr>
                        <a:t>סיום</a:t>
                      </a:r>
                    </a:p>
                  </a:txBody>
                  <a:tcPr marL="68580" marR="68580" marT="0" marB="0"/>
                </a:tc>
                <a:tc>
                  <a:txBody>
                    <a:bodyPr/>
                    <a:lstStyle/>
                    <a:p>
                      <a:pPr algn="r" rtl="1">
                        <a:spcAft>
                          <a:spcPts val="0"/>
                        </a:spcAft>
                      </a:pPr>
                      <a:r>
                        <a:rPr lang="he-IL" sz="1400" dirty="0">
                          <a:effectLst/>
                        </a:rPr>
                        <a:t>נצרת</a:t>
                      </a:r>
                    </a:p>
                  </a:txBody>
                  <a:tcPr marL="68580" marR="68580" marT="0" marB="0"/>
                </a:tc>
              </a:tr>
            </a:tbl>
          </a:graphicData>
        </a:graphic>
      </p:graphicFrame>
      <p:sp>
        <p:nvSpPr>
          <p:cNvPr id="5" name="Rectangle 1"/>
          <p:cNvSpPr>
            <a:spLocks noChangeArrowheads="1"/>
          </p:cNvSpPr>
          <p:nvPr/>
        </p:nvSpPr>
        <p:spPr bwMode="auto">
          <a:xfrm>
            <a:off x="4644008" y="2659413"/>
            <a:ext cx="334999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pPr>
            <a:r>
              <a:rPr kumimoji="0" lang="he-IL" altLang="he-IL" sz="1400" b="0" i="0" u="none" strike="noStrike" cap="none" normalizeH="0" baseline="0" dirty="0" smtClean="0">
                <a:ln>
                  <a:noFill/>
                </a:ln>
                <a:solidFill>
                  <a:srgbClr val="000000"/>
                </a:solidFill>
                <a:effectLst/>
                <a:latin typeface="Arial" pitchFamily="34" charset="0"/>
                <a:cs typeface="Arial" pitchFamily="34" charset="0"/>
              </a:rPr>
              <a:t>תכנית מפגשים לשנה"ל תשע"ה.</a:t>
            </a:r>
            <a:r>
              <a:rPr kumimoji="0" lang="he-IL" altLang="he-IL" sz="1400" b="0" i="0" u="none" strike="noStrike" cap="none" normalizeH="0" baseline="0" dirty="0" smtClean="0">
                <a:ln>
                  <a:noFill/>
                </a:ln>
                <a:solidFill>
                  <a:srgbClr val="888888"/>
                </a:solidFill>
                <a:effectLst/>
                <a:latin typeface="Arial" pitchFamily="34" charset="0"/>
                <a:cs typeface="Arial" pitchFamily="34" charset="0"/>
              </a:rPr>
              <a:t> </a:t>
            </a:r>
            <a:endParaRPr kumimoji="0" lang="he-IL" altLang="he-IL"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893132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315379" y="476672"/>
            <a:ext cx="1366080" cy="369332"/>
          </a:xfrm>
          <a:prstGeom prst="rect">
            <a:avLst/>
          </a:prstGeom>
        </p:spPr>
        <p:txBody>
          <a:bodyPr wrap="non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דיאלוג וזהות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C:\Users\Hebrew\Downloads\IMG-20150421-WA00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293096"/>
            <a:ext cx="2532612" cy="18994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מלבן 5"/>
          <p:cNvSpPr/>
          <p:nvPr/>
        </p:nvSpPr>
        <p:spPr>
          <a:xfrm>
            <a:off x="3851920" y="1772816"/>
            <a:ext cx="4572000" cy="1754326"/>
          </a:xfrm>
          <a:prstGeom prst="rect">
            <a:avLst/>
          </a:prstGeom>
        </p:spPr>
        <p:txBody>
          <a:bodyPr>
            <a:spAutoFit/>
          </a:bodyPr>
          <a:lstStyle/>
          <a:p>
            <a:r>
              <a:rPr lang="he-IL" b="1" dirty="0">
                <a:solidFill>
                  <a:schemeClr val="bg2">
                    <a:lumMod val="25000"/>
                  </a:schemeClr>
                </a:solidFill>
              </a:rPr>
              <a:t>תחומי </a:t>
            </a:r>
            <a:r>
              <a:rPr lang="he-IL" b="1" dirty="0" smtClean="0">
                <a:solidFill>
                  <a:schemeClr val="bg2">
                    <a:lumMod val="25000"/>
                  </a:schemeClr>
                </a:solidFill>
              </a:rPr>
              <a:t>עשייה: </a:t>
            </a:r>
          </a:p>
          <a:p>
            <a:endParaRPr lang="he-IL" dirty="0" smtClean="0">
              <a:solidFill>
                <a:schemeClr val="bg2">
                  <a:lumMod val="25000"/>
                </a:schemeClr>
              </a:solidFill>
            </a:endParaRPr>
          </a:p>
          <a:p>
            <a:r>
              <a:rPr lang="he-IL" dirty="0" smtClean="0">
                <a:solidFill>
                  <a:schemeClr val="bg2">
                    <a:lumMod val="25000"/>
                  </a:schemeClr>
                </a:solidFill>
              </a:rPr>
              <a:t>הפרויקט פועל בשני מישורים מרכזיים:</a:t>
            </a:r>
          </a:p>
          <a:p>
            <a:pPr marL="342900" indent="-342900">
              <a:buAutoNum type="arabicParenR"/>
            </a:pPr>
            <a:r>
              <a:rPr lang="he-IL" dirty="0" smtClean="0">
                <a:solidFill>
                  <a:schemeClr val="bg2">
                    <a:lumMod val="25000"/>
                  </a:schemeClr>
                </a:solidFill>
              </a:rPr>
              <a:t>תלמידים </a:t>
            </a:r>
          </a:p>
          <a:p>
            <a:pPr marL="342900" indent="-342900">
              <a:buAutoNum type="arabicParenR"/>
            </a:pPr>
            <a:r>
              <a:rPr lang="he-IL" dirty="0" smtClean="0">
                <a:solidFill>
                  <a:schemeClr val="bg2">
                    <a:lumMod val="25000"/>
                  </a:schemeClr>
                </a:solidFill>
              </a:rPr>
              <a:t>מורים</a:t>
            </a:r>
          </a:p>
          <a:p>
            <a:pPr marL="342900" indent="-342900">
              <a:buAutoNum type="arabicParenR"/>
            </a:pPr>
            <a:r>
              <a:rPr lang="he-IL" dirty="0" smtClean="0">
                <a:solidFill>
                  <a:schemeClr val="bg2">
                    <a:lumMod val="25000"/>
                  </a:schemeClr>
                </a:solidFill>
              </a:rPr>
              <a:t>הורים </a:t>
            </a:r>
            <a:endParaRPr lang="he-IL" dirty="0">
              <a:solidFill>
                <a:schemeClr val="bg2">
                  <a:lumMod val="25000"/>
                </a:schemeClr>
              </a:solidFill>
            </a:endParaRPr>
          </a:p>
        </p:txBody>
      </p:sp>
      <p:sp>
        <p:nvSpPr>
          <p:cNvPr id="9" name="מלבן 8"/>
          <p:cNvSpPr/>
          <p:nvPr/>
        </p:nvSpPr>
        <p:spPr>
          <a:xfrm>
            <a:off x="7020272" y="3717032"/>
            <a:ext cx="1600118" cy="369332"/>
          </a:xfrm>
          <a:prstGeom prst="rect">
            <a:avLst/>
          </a:prstGeom>
        </p:spPr>
        <p:txBody>
          <a:bodyPr wrap="none">
            <a:spAutoFit/>
          </a:bodyPr>
          <a:lstStyle/>
          <a:p>
            <a:r>
              <a:rPr lang="he-IL" b="1" dirty="0">
                <a:solidFill>
                  <a:schemeClr val="bg2">
                    <a:lumMod val="25000"/>
                  </a:schemeClr>
                </a:solidFill>
              </a:rPr>
              <a:t>פירוט </a:t>
            </a:r>
            <a:r>
              <a:rPr lang="he-IL" b="1" dirty="0" smtClean="0">
                <a:solidFill>
                  <a:schemeClr val="bg2">
                    <a:lumMod val="25000"/>
                  </a:schemeClr>
                </a:solidFill>
              </a:rPr>
              <a:t>העשייה</a:t>
            </a:r>
            <a:r>
              <a:rPr lang="he-IL" dirty="0" smtClean="0"/>
              <a:t>: </a:t>
            </a:r>
            <a:endParaRPr lang="he-IL" dirty="0"/>
          </a:p>
        </p:txBody>
      </p:sp>
      <p:sp>
        <p:nvSpPr>
          <p:cNvPr id="2" name="TextBox 1"/>
          <p:cNvSpPr txBox="1"/>
          <p:nvPr/>
        </p:nvSpPr>
        <p:spPr>
          <a:xfrm>
            <a:off x="3347864" y="4149080"/>
            <a:ext cx="5220072" cy="2031325"/>
          </a:xfrm>
          <a:prstGeom prst="rect">
            <a:avLst/>
          </a:prstGeom>
          <a:noFill/>
        </p:spPr>
        <p:txBody>
          <a:bodyPr wrap="square" rtlCol="1">
            <a:spAutoFit/>
          </a:bodyPr>
          <a:lstStyle/>
          <a:p>
            <a:r>
              <a:rPr lang="he-IL" dirty="0" smtClean="0">
                <a:solidFill>
                  <a:schemeClr val="accent2">
                    <a:lumMod val="50000"/>
                  </a:schemeClr>
                </a:solidFill>
              </a:rPr>
              <a:t>הפרויקט פועל </a:t>
            </a:r>
            <a:r>
              <a:rPr lang="he-IL" dirty="0">
                <a:solidFill>
                  <a:schemeClr val="accent2">
                    <a:lumMod val="50000"/>
                  </a:schemeClr>
                </a:solidFill>
              </a:rPr>
              <a:t>ל</a:t>
            </a:r>
            <a:r>
              <a:rPr lang="he-IL" dirty="0" smtClean="0">
                <a:solidFill>
                  <a:schemeClr val="accent2">
                    <a:lumMod val="50000"/>
                  </a:schemeClr>
                </a:solidFill>
              </a:rPr>
              <a:t>קידום יחסים בין תלמידים ערבים ויהודים השייכים לקבוצה מאוד מיוחדת בתוך שני המגזרים. קבוצות אלו לומדות בבתי ספר כתולים </a:t>
            </a:r>
            <a:r>
              <a:rPr lang="he-IL" dirty="0" err="1" smtClean="0">
                <a:solidFill>
                  <a:schemeClr val="accent2">
                    <a:lumMod val="50000"/>
                  </a:schemeClr>
                </a:solidFill>
              </a:rPr>
              <a:t>ותל"י</a:t>
            </a:r>
            <a:r>
              <a:rPr lang="he-IL" dirty="0" smtClean="0">
                <a:solidFill>
                  <a:schemeClr val="accent2">
                    <a:lumMod val="50000"/>
                  </a:schemeClr>
                </a:solidFill>
              </a:rPr>
              <a:t>, מתוך שאיפה לשמר את המורשת המיוחדת ממנה כל קבוצה באה היא, ובנוסף פועלת לקידום סולידריות חברתית ותרבותית בין שת תרבויות התרבות הערבית והתרבות היהודית. </a:t>
            </a:r>
            <a:endParaRPr lang="he-IL" dirty="0">
              <a:solidFill>
                <a:schemeClr val="accent2">
                  <a:lumMod val="50000"/>
                </a:schemeClr>
              </a:solidFill>
            </a:endParaRPr>
          </a:p>
        </p:txBody>
      </p:sp>
    </p:spTree>
    <p:extLst>
      <p:ext uri="{BB962C8B-B14F-4D97-AF65-F5344CB8AC3E}">
        <p14:creationId xmlns:p14="http://schemas.microsoft.com/office/powerpoint/2010/main" val="26312571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315379" y="476672"/>
            <a:ext cx="1366080" cy="369332"/>
          </a:xfrm>
          <a:prstGeom prst="rect">
            <a:avLst/>
          </a:prstGeom>
        </p:spPr>
        <p:txBody>
          <a:bodyPr wrap="non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דיאלוג וזהות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475656" y="1844824"/>
            <a:ext cx="6840760" cy="3970318"/>
          </a:xfrm>
          <a:prstGeom prst="rect">
            <a:avLst/>
          </a:prstGeom>
          <a:noFill/>
        </p:spPr>
        <p:txBody>
          <a:bodyPr wrap="square" rtlCol="1">
            <a:spAutoFit/>
          </a:bodyPr>
          <a:lstStyle/>
          <a:p>
            <a:pPr marL="285750" indent="-285750">
              <a:buFont typeface="Arial" panose="020B0604020202020204" pitchFamily="34" charset="0"/>
              <a:buChar char="•"/>
            </a:pPr>
            <a:r>
              <a:rPr lang="he-IL" b="1" dirty="0">
                <a:solidFill>
                  <a:schemeClr val="bg2">
                    <a:lumMod val="25000"/>
                  </a:schemeClr>
                </a:solidFill>
              </a:rPr>
              <a:t>כמות מפגשים/משך </a:t>
            </a:r>
            <a:r>
              <a:rPr lang="he-IL" b="1" dirty="0" smtClean="0">
                <a:solidFill>
                  <a:schemeClr val="bg2">
                    <a:lumMod val="25000"/>
                  </a:schemeClr>
                </a:solidFill>
              </a:rPr>
              <a:t>זמן </a:t>
            </a:r>
            <a:r>
              <a:rPr lang="he-IL" dirty="0" smtClean="0">
                <a:solidFill>
                  <a:schemeClr val="bg2">
                    <a:lumMod val="25000"/>
                  </a:schemeClr>
                </a:solidFill>
              </a:rPr>
              <a:t>מתקיימים 5 מפגשים לאורך השנה</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מספר אנשי צוות/תלמידים/כיתות </a:t>
            </a:r>
            <a:r>
              <a:rPr lang="he-IL" b="1" dirty="0" smtClean="0">
                <a:solidFill>
                  <a:schemeClr val="bg2">
                    <a:lumMod val="25000"/>
                  </a:schemeClr>
                </a:solidFill>
              </a:rPr>
              <a:t>שהשתתפו</a:t>
            </a:r>
            <a:r>
              <a:rPr lang="en-US" b="1" dirty="0" smtClean="0">
                <a:solidFill>
                  <a:schemeClr val="bg2">
                    <a:lumMod val="25000"/>
                  </a:schemeClr>
                </a:solidFill>
              </a:rPr>
              <a:t/>
            </a:r>
            <a:br>
              <a:rPr lang="en-US" b="1" dirty="0" smtClean="0">
                <a:solidFill>
                  <a:schemeClr val="bg2">
                    <a:lumMod val="25000"/>
                  </a:schemeClr>
                </a:solidFill>
              </a:rPr>
            </a:br>
            <a:endParaRPr lang="he-IL" b="1" dirty="0" smtClean="0">
              <a:solidFill>
                <a:schemeClr val="bg2">
                  <a:lumMod val="25000"/>
                </a:schemeClr>
              </a:solidFill>
            </a:endParaRPr>
          </a:p>
          <a:p>
            <a:pPr marL="800100" lvl="1" indent="-342900">
              <a:buFont typeface="+mj-lt"/>
              <a:buAutoNum type="arabicPeriod"/>
            </a:pPr>
            <a:r>
              <a:rPr lang="he-IL" dirty="0" smtClean="0">
                <a:solidFill>
                  <a:schemeClr val="bg2">
                    <a:lumMod val="25000"/>
                  </a:schemeClr>
                </a:solidFill>
              </a:rPr>
              <a:t>כיתה אחת מבית ספר </a:t>
            </a:r>
            <a:r>
              <a:rPr lang="he-IL" dirty="0" err="1" smtClean="0">
                <a:solidFill>
                  <a:schemeClr val="bg2">
                    <a:lumMod val="25000"/>
                  </a:schemeClr>
                </a:solidFill>
              </a:rPr>
              <a:t>אקליריקי</a:t>
            </a:r>
            <a:r>
              <a:rPr lang="he-IL" dirty="0" smtClean="0">
                <a:solidFill>
                  <a:schemeClr val="bg2">
                    <a:lumMod val="25000"/>
                  </a:schemeClr>
                </a:solidFill>
              </a:rPr>
              <a:t> וכיתה אחת מבית ספר חיטה.</a:t>
            </a:r>
          </a:p>
          <a:p>
            <a:pPr marL="800100" lvl="1" indent="-342900">
              <a:buFont typeface="+mj-lt"/>
              <a:buAutoNum type="arabicPeriod"/>
            </a:pPr>
            <a:r>
              <a:rPr lang="he-IL" dirty="0" smtClean="0">
                <a:solidFill>
                  <a:schemeClr val="bg2">
                    <a:lumMod val="25000"/>
                  </a:schemeClr>
                </a:solidFill>
              </a:rPr>
              <a:t>ארבעה מורות (שתי מורות מבית ספר </a:t>
            </a:r>
            <a:r>
              <a:rPr lang="he-IL" dirty="0" err="1" smtClean="0">
                <a:solidFill>
                  <a:schemeClr val="bg2">
                    <a:lumMod val="25000"/>
                  </a:schemeClr>
                </a:solidFill>
              </a:rPr>
              <a:t>אקליריקי</a:t>
            </a:r>
            <a:r>
              <a:rPr lang="he-IL" dirty="0" smtClean="0">
                <a:solidFill>
                  <a:schemeClr val="bg2">
                    <a:lumMod val="25000"/>
                  </a:schemeClr>
                </a:solidFill>
              </a:rPr>
              <a:t> ושתי מורות מבית ספר חיטה) </a:t>
            </a:r>
          </a:p>
          <a:p>
            <a:pPr marL="800100" lvl="1" indent="-342900">
              <a:buFont typeface="+mj-lt"/>
              <a:buAutoNum type="arabicPeriod"/>
            </a:pPr>
            <a:r>
              <a:rPr lang="he-IL" dirty="0" smtClean="0">
                <a:solidFill>
                  <a:schemeClr val="bg2">
                    <a:lumMod val="25000"/>
                  </a:schemeClr>
                </a:solidFill>
              </a:rPr>
              <a:t>מפגש אחד בין הורים של תלמידים בשני בתי הספר מתוכנן לתאריך 18.5.2015</a:t>
            </a:r>
            <a:r>
              <a:rPr lang="en-US" dirty="0" smtClean="0">
                <a:solidFill>
                  <a:schemeClr val="bg2">
                    <a:lumMod val="25000"/>
                  </a:schemeClr>
                </a:solidFill>
              </a:rPr>
              <a:t/>
            </a:r>
            <a:br>
              <a:rPr lang="en-US" dirty="0" smtClean="0">
                <a:solidFill>
                  <a:schemeClr val="bg2">
                    <a:lumMod val="25000"/>
                  </a:schemeClr>
                </a:solidFill>
              </a:rPr>
            </a:br>
            <a:endParaRPr lang="en-US"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שכבות </a:t>
            </a:r>
            <a:r>
              <a:rPr lang="he-IL" b="1" dirty="0">
                <a:solidFill>
                  <a:schemeClr val="bg2">
                    <a:lumMod val="25000"/>
                  </a:schemeClr>
                </a:solidFill>
              </a:rPr>
              <a:t>שהשתתפו מטעם בית </a:t>
            </a:r>
            <a:r>
              <a:rPr lang="he-IL" b="1" dirty="0" smtClean="0">
                <a:solidFill>
                  <a:schemeClr val="bg2">
                    <a:lumMod val="25000"/>
                  </a:schemeClr>
                </a:solidFill>
              </a:rPr>
              <a:t>הספר</a:t>
            </a:r>
            <a:r>
              <a:rPr lang="he-IL" dirty="0" smtClean="0">
                <a:solidFill>
                  <a:schemeClr val="bg2">
                    <a:lumMod val="25000"/>
                  </a:schemeClr>
                </a:solidFill>
              </a:rPr>
              <a:t>: שכבה ז'</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נושא: </a:t>
            </a:r>
            <a:r>
              <a:rPr lang="he-IL" dirty="0" smtClean="0">
                <a:solidFill>
                  <a:schemeClr val="bg2">
                    <a:lumMod val="25000"/>
                  </a:schemeClr>
                </a:solidFill>
              </a:rPr>
              <a:t>דיאלוג וזהות </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p:txBody>
      </p:sp>
      <p:pic>
        <p:nvPicPr>
          <p:cNvPr id="3074" name="Picture 2" descr="C:\Users\Hebrew\Downloads\IMG-20150421-WA00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293096"/>
            <a:ext cx="2532612" cy="18994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56929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379500" y="476672"/>
            <a:ext cx="1301959" cy="369332"/>
          </a:xfrm>
          <a:prstGeom prst="rect">
            <a:avLst/>
          </a:prstGeom>
        </p:spPr>
        <p:txBody>
          <a:bodyPr wrap="none">
            <a:spAutoFit/>
          </a:bodyPr>
          <a:lstStyle/>
          <a:p>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דיאלוג וזהות</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39552" y="1772816"/>
            <a:ext cx="8064896" cy="4247317"/>
          </a:xfrm>
          <a:prstGeom prst="rect">
            <a:avLst/>
          </a:prstGeom>
          <a:noFill/>
        </p:spPr>
        <p:txBody>
          <a:bodyPr wrap="square" rtlCol="1">
            <a:spAutoFit/>
          </a:bodyPr>
          <a:lstStyle/>
          <a:p>
            <a:pPr marL="285750" indent="-285750">
              <a:buFont typeface="Arial" panose="020B0604020202020204" pitchFamily="34" charset="0"/>
              <a:buChar char="•"/>
            </a:pPr>
            <a:r>
              <a:rPr lang="he-IL" b="1" dirty="0" smtClean="0">
                <a:solidFill>
                  <a:schemeClr val="bg2">
                    <a:lumMod val="25000"/>
                  </a:schemeClr>
                </a:solidFill>
              </a:rPr>
              <a:t>מסגרת הפעילות: </a:t>
            </a:r>
            <a:endParaRPr lang="he-IL" b="1" dirty="0">
              <a:solidFill>
                <a:schemeClr val="bg2">
                  <a:lumMod val="25000"/>
                </a:schemeClr>
              </a:solidFill>
            </a:endParaRPr>
          </a:p>
          <a:p>
            <a:r>
              <a:rPr lang="he-IL" dirty="0" smtClean="0">
                <a:solidFill>
                  <a:schemeClr val="bg2">
                    <a:lumMod val="25000"/>
                  </a:schemeClr>
                </a:solidFill>
              </a:rPr>
              <a:t> הפעילות מתקיימת בין בית ספר </a:t>
            </a:r>
            <a:r>
              <a:rPr lang="he-IL" dirty="0" err="1" smtClean="0">
                <a:solidFill>
                  <a:schemeClr val="bg2">
                    <a:lumMod val="25000"/>
                  </a:schemeClr>
                </a:solidFill>
              </a:rPr>
              <a:t>אקליריקי</a:t>
            </a:r>
            <a:r>
              <a:rPr lang="he-IL" dirty="0" smtClean="0">
                <a:solidFill>
                  <a:schemeClr val="bg2">
                    <a:lumMod val="25000"/>
                  </a:schemeClr>
                </a:solidFill>
              </a:rPr>
              <a:t> לבין בית ספר חיטה </a:t>
            </a:r>
            <a:r>
              <a:rPr lang="he-IL" dirty="0" err="1" smtClean="0">
                <a:solidFill>
                  <a:schemeClr val="bg2">
                    <a:lumMod val="25000"/>
                  </a:schemeClr>
                </a:solidFill>
              </a:rPr>
              <a:t>יקנעם</a:t>
            </a:r>
            <a:r>
              <a:rPr lang="he-IL" dirty="0" smtClean="0">
                <a:solidFill>
                  <a:schemeClr val="bg2">
                    <a:lumMod val="25000"/>
                  </a:schemeClr>
                </a:solidFill>
              </a:rPr>
              <a:t> </a:t>
            </a:r>
          </a:p>
          <a:p>
            <a:pPr lvl="1"/>
            <a:r>
              <a:rPr lang="he-IL" dirty="0" smtClean="0">
                <a:solidFill>
                  <a:schemeClr val="bg2">
                    <a:lumMod val="25000"/>
                  </a:schemeClr>
                </a:solidFill>
              </a:rPr>
              <a:t>היא פעילות מובנית המתקיימת בשיתוף בין </a:t>
            </a:r>
            <a:r>
              <a:rPr lang="he-IL" dirty="0" err="1" smtClean="0">
                <a:solidFill>
                  <a:schemeClr val="bg2">
                    <a:lumMod val="25000"/>
                  </a:schemeClr>
                </a:solidFill>
                <a:hlinkClick r:id="rId3"/>
              </a:rPr>
              <a:t>תל"י</a:t>
            </a:r>
            <a:r>
              <a:rPr lang="he-IL" dirty="0" smtClean="0">
                <a:solidFill>
                  <a:schemeClr val="bg2">
                    <a:lumMod val="25000"/>
                  </a:schemeClr>
                </a:solidFill>
              </a:rPr>
              <a:t> לבין </a:t>
            </a:r>
            <a:r>
              <a:rPr lang="he-IL" dirty="0" smtClean="0">
                <a:solidFill>
                  <a:schemeClr val="bg2">
                    <a:lumMod val="25000"/>
                  </a:schemeClr>
                </a:solidFill>
                <a:hlinkClick r:id="rId4"/>
              </a:rPr>
              <a:t>מרכז ירושלים ליחסי יהודים ונוצרים </a:t>
            </a:r>
            <a:r>
              <a:rPr lang="he-IL" dirty="0" smtClean="0">
                <a:solidFill>
                  <a:schemeClr val="bg2">
                    <a:lumMod val="25000"/>
                  </a:schemeClr>
                </a:solidFill>
              </a:rPr>
              <a:t> </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תיאור הפעילות:  </a:t>
            </a:r>
          </a:p>
          <a:p>
            <a:r>
              <a:rPr lang="he-IL" dirty="0" smtClean="0">
                <a:solidFill>
                  <a:schemeClr val="bg2">
                    <a:lumMod val="25000"/>
                  </a:schemeClr>
                </a:solidFill>
              </a:rPr>
              <a:t>הפעילות פועלת על קידום יחסים  טובים בין תלמידים יהודים לבין תלמידים ערבים תוך שמירה על הערכים של המורשת הייחודית של בתי הספר משני המגזרים היהודי המסורתי לבין הנוצרי הפלורליסטי. </a:t>
            </a:r>
          </a:p>
          <a:p>
            <a:r>
              <a:rPr lang="he-IL" dirty="0" smtClean="0">
                <a:solidFill>
                  <a:schemeClr val="bg2">
                    <a:lumMod val="25000"/>
                  </a:schemeClr>
                </a:solidFill>
              </a:rPr>
              <a:t>המפגשים חושפים בפני המשתתפים את המורשת והייחודיות של כל חברה בהרכב ממנה היא בנויה. בנוסף לכך ובמישור המורים, היא פועלת בחיזוק התודעה לנרטיבים השונים בין שתי החברות הערבית והיהודית.</a:t>
            </a:r>
          </a:p>
          <a:p>
            <a:r>
              <a:rPr lang="he-IL" dirty="0" smtClean="0">
                <a:solidFill>
                  <a:schemeClr val="bg2">
                    <a:lumMod val="25000"/>
                  </a:schemeClr>
                </a:solidFill>
              </a:rPr>
              <a:t>מתקיימים מפגשים בין המורים העוסקים בהפעלת התלמידים כחלק מקהילה שלמה, ובנוסף מתקיימים מפגשי תיאום בין צוותים של בתי ספר הפועלים ביחד.</a:t>
            </a:r>
          </a:p>
          <a:p>
            <a:r>
              <a:rPr lang="he-IL" dirty="0" smtClean="0">
                <a:solidFill>
                  <a:schemeClr val="bg2">
                    <a:lumMod val="25000"/>
                  </a:schemeClr>
                </a:solidFill>
              </a:rPr>
              <a:t>כפעילות שיא מפגישים את ההורים והתלמידים בפעילות חווייתית מושכלת. </a:t>
            </a:r>
            <a:endParaRPr lang="he-IL" dirty="0">
              <a:solidFill>
                <a:schemeClr val="bg2">
                  <a:lumMod val="25000"/>
                </a:schemeClr>
              </a:solidFill>
            </a:endParaRPr>
          </a:p>
        </p:txBody>
      </p:sp>
    </p:spTree>
    <p:extLst>
      <p:ext uri="{BB962C8B-B14F-4D97-AF65-F5344CB8AC3E}">
        <p14:creationId xmlns:p14="http://schemas.microsoft.com/office/powerpoint/2010/main" val="820606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extBox 4"/>
          <p:cNvSpPr txBox="1"/>
          <p:nvPr/>
        </p:nvSpPr>
        <p:spPr>
          <a:xfrm>
            <a:off x="611560" y="4869160"/>
            <a:ext cx="7992888" cy="1477328"/>
          </a:xfrm>
          <a:prstGeom prst="rect">
            <a:avLst/>
          </a:prstGeom>
          <a:noFill/>
        </p:spPr>
        <p:txBody>
          <a:bodyPr wrap="square" rtlCol="1">
            <a:spAutoFit/>
          </a:bodyPr>
          <a:lstStyle/>
          <a:p>
            <a:pPr algn="just"/>
            <a:r>
              <a:rPr lang="he-IL" dirty="0" smtClean="0">
                <a:solidFill>
                  <a:schemeClr val="bg2">
                    <a:lumMod val="25000"/>
                  </a:schemeClr>
                </a:solidFill>
              </a:rPr>
              <a:t>הפרויקט מבוסס על מפגשים בין התלמידים ובתוך משפחות מארחות. תוך העסקה </a:t>
            </a:r>
            <a:r>
              <a:rPr lang="he-IL" dirty="0">
                <a:solidFill>
                  <a:schemeClr val="bg2">
                    <a:lumMod val="25000"/>
                  </a:schemeClr>
                </a:solidFill>
              </a:rPr>
              <a:t>בפעילות </a:t>
            </a:r>
            <a:r>
              <a:rPr lang="he-IL" dirty="0" smtClean="0">
                <a:solidFill>
                  <a:schemeClr val="bg2">
                    <a:lumMod val="25000"/>
                  </a:schemeClr>
                </a:solidFill>
              </a:rPr>
              <a:t>ובסיורים מניפי תרבות ולמידה חווייתית למשמעות האחר בתוך החברה בדגש הנרטיבי של הדבר. יתר </a:t>
            </a:r>
            <a:r>
              <a:rPr lang="he-IL" dirty="0">
                <a:solidFill>
                  <a:schemeClr val="bg2">
                    <a:lumMod val="25000"/>
                  </a:schemeClr>
                </a:solidFill>
              </a:rPr>
              <a:t>על כן, </a:t>
            </a:r>
            <a:r>
              <a:rPr lang="he-IL" dirty="0" smtClean="0">
                <a:solidFill>
                  <a:schemeClr val="bg2">
                    <a:lumMod val="25000"/>
                  </a:schemeClr>
                </a:solidFill>
              </a:rPr>
              <a:t>מקדמת ערכים של  </a:t>
            </a:r>
            <a:r>
              <a:rPr lang="he-IL" dirty="0">
                <a:solidFill>
                  <a:schemeClr val="bg2">
                    <a:lumMod val="25000"/>
                  </a:schemeClr>
                </a:solidFill>
              </a:rPr>
              <a:t>דו-קיום בין הערבים ליהודים </a:t>
            </a:r>
            <a:r>
              <a:rPr lang="he-IL" dirty="0" smtClean="0">
                <a:solidFill>
                  <a:schemeClr val="bg2">
                    <a:lumMod val="25000"/>
                  </a:schemeClr>
                </a:solidFill>
              </a:rPr>
              <a:t>בתוך החברה, ומפתחת תפיסה אנושית בין תרבותית במישור היחסים הישראלים גרמנים. ומאפשרת לתלמידים משלושת בתי הספר להכיר </a:t>
            </a:r>
            <a:r>
              <a:rPr lang="he-IL" dirty="0">
                <a:solidFill>
                  <a:schemeClr val="bg2">
                    <a:lumMod val="25000"/>
                  </a:schemeClr>
                </a:solidFill>
              </a:rPr>
              <a:t>עם </a:t>
            </a:r>
            <a:r>
              <a:rPr lang="he-IL" dirty="0" smtClean="0">
                <a:solidFill>
                  <a:schemeClr val="bg2">
                    <a:lumMod val="25000"/>
                  </a:schemeClr>
                </a:solidFill>
              </a:rPr>
              <a:t>התרבויות זה </a:t>
            </a:r>
            <a:r>
              <a:rPr lang="he-IL" dirty="0">
                <a:solidFill>
                  <a:schemeClr val="bg2">
                    <a:lumMod val="25000"/>
                  </a:schemeClr>
                </a:solidFill>
              </a:rPr>
              <a:t>של </a:t>
            </a:r>
            <a:r>
              <a:rPr lang="he-IL" dirty="0" smtClean="0">
                <a:solidFill>
                  <a:schemeClr val="bg2">
                    <a:lumMod val="25000"/>
                  </a:schemeClr>
                </a:solidFill>
              </a:rPr>
              <a:t>זה.</a:t>
            </a:r>
            <a:endParaRPr lang="he-IL" dirty="0">
              <a:solidFill>
                <a:schemeClr val="bg2">
                  <a:lumMod val="25000"/>
                </a:schemeClr>
              </a:solidFill>
            </a:endParaRPr>
          </a:p>
        </p:txBody>
      </p:sp>
      <p:sp>
        <p:nvSpPr>
          <p:cNvPr id="6" name="מלבן 5"/>
          <p:cNvSpPr/>
          <p:nvPr/>
        </p:nvSpPr>
        <p:spPr>
          <a:xfrm>
            <a:off x="4011270" y="1628800"/>
            <a:ext cx="4572000" cy="1754326"/>
          </a:xfrm>
          <a:prstGeom prst="rect">
            <a:avLst/>
          </a:prstGeom>
        </p:spPr>
        <p:txBody>
          <a:bodyPr>
            <a:spAutoFit/>
          </a:bodyPr>
          <a:lstStyle/>
          <a:p>
            <a:r>
              <a:rPr lang="he-IL" b="1" dirty="0">
                <a:solidFill>
                  <a:schemeClr val="bg2">
                    <a:lumMod val="25000"/>
                  </a:schemeClr>
                </a:solidFill>
              </a:rPr>
              <a:t>תחומי </a:t>
            </a:r>
            <a:r>
              <a:rPr lang="he-IL" b="1" dirty="0" smtClean="0">
                <a:solidFill>
                  <a:schemeClr val="bg2">
                    <a:lumMod val="25000"/>
                  </a:schemeClr>
                </a:solidFill>
              </a:rPr>
              <a:t>עשייה: </a:t>
            </a:r>
          </a:p>
          <a:p>
            <a:endParaRPr lang="he-IL" dirty="0" smtClean="0">
              <a:solidFill>
                <a:schemeClr val="bg2">
                  <a:lumMod val="25000"/>
                </a:schemeClr>
              </a:solidFill>
            </a:endParaRPr>
          </a:p>
          <a:p>
            <a:r>
              <a:rPr lang="he-IL" dirty="0" smtClean="0">
                <a:solidFill>
                  <a:schemeClr val="bg2">
                    <a:lumMod val="25000"/>
                  </a:schemeClr>
                </a:solidFill>
              </a:rPr>
              <a:t>הפרויקט פועל בשני מישורים מרכזיים:</a:t>
            </a:r>
          </a:p>
          <a:p>
            <a:pPr marL="342900" indent="-342900">
              <a:buAutoNum type="arabicParenR"/>
            </a:pPr>
            <a:r>
              <a:rPr lang="he-IL" dirty="0" smtClean="0">
                <a:solidFill>
                  <a:schemeClr val="bg2">
                    <a:lumMod val="25000"/>
                  </a:schemeClr>
                </a:solidFill>
              </a:rPr>
              <a:t>תלמידים </a:t>
            </a:r>
          </a:p>
          <a:p>
            <a:pPr marL="342900" indent="-342900">
              <a:buAutoNum type="arabicParenR"/>
            </a:pPr>
            <a:r>
              <a:rPr lang="he-IL" dirty="0" smtClean="0">
                <a:solidFill>
                  <a:schemeClr val="bg2">
                    <a:lumMod val="25000"/>
                  </a:schemeClr>
                </a:solidFill>
              </a:rPr>
              <a:t>מורים</a:t>
            </a:r>
          </a:p>
          <a:p>
            <a:pPr marL="342900" indent="-342900">
              <a:buAutoNum type="arabicParenR"/>
            </a:pPr>
            <a:r>
              <a:rPr lang="he-IL" dirty="0" smtClean="0">
                <a:solidFill>
                  <a:schemeClr val="bg2">
                    <a:lumMod val="25000"/>
                  </a:schemeClr>
                </a:solidFill>
              </a:rPr>
              <a:t>הורים </a:t>
            </a:r>
            <a:endParaRPr lang="he-IL" dirty="0">
              <a:solidFill>
                <a:schemeClr val="bg2">
                  <a:lumMod val="25000"/>
                </a:schemeClr>
              </a:solidFill>
            </a:endParaRPr>
          </a:p>
        </p:txBody>
      </p:sp>
      <p:sp>
        <p:nvSpPr>
          <p:cNvPr id="7" name="מלבן 6"/>
          <p:cNvSpPr/>
          <p:nvPr/>
        </p:nvSpPr>
        <p:spPr>
          <a:xfrm>
            <a:off x="6948264" y="3284984"/>
            <a:ext cx="1600118" cy="369332"/>
          </a:xfrm>
          <a:prstGeom prst="rect">
            <a:avLst/>
          </a:prstGeom>
        </p:spPr>
        <p:txBody>
          <a:bodyPr wrap="none">
            <a:spAutoFit/>
          </a:bodyPr>
          <a:lstStyle/>
          <a:p>
            <a:r>
              <a:rPr lang="he-IL" b="1" dirty="0">
                <a:solidFill>
                  <a:schemeClr val="bg2">
                    <a:lumMod val="25000"/>
                  </a:schemeClr>
                </a:solidFill>
              </a:rPr>
              <a:t>פירוט </a:t>
            </a:r>
            <a:r>
              <a:rPr lang="he-IL" b="1" dirty="0" smtClean="0">
                <a:solidFill>
                  <a:schemeClr val="bg2">
                    <a:lumMod val="25000"/>
                  </a:schemeClr>
                </a:solidFill>
              </a:rPr>
              <a:t>העשייה</a:t>
            </a:r>
            <a:r>
              <a:rPr lang="he-IL" dirty="0" smtClean="0"/>
              <a:t>: </a:t>
            </a:r>
            <a:endParaRPr lang="he-IL" dirty="0"/>
          </a:p>
        </p:txBody>
      </p:sp>
      <p:sp>
        <p:nvSpPr>
          <p:cNvPr id="8" name="TextBox 7"/>
          <p:cNvSpPr txBox="1"/>
          <p:nvPr/>
        </p:nvSpPr>
        <p:spPr>
          <a:xfrm>
            <a:off x="546894" y="3642212"/>
            <a:ext cx="8064896" cy="1200329"/>
          </a:xfrm>
          <a:prstGeom prst="rect">
            <a:avLst/>
          </a:prstGeom>
          <a:noFill/>
        </p:spPr>
        <p:txBody>
          <a:bodyPr wrap="square" rtlCol="1">
            <a:spAutoFit/>
          </a:bodyPr>
          <a:lstStyle/>
          <a:p>
            <a:r>
              <a:rPr lang="en-US" dirty="0">
                <a:solidFill>
                  <a:schemeClr val="bg2">
                    <a:lumMod val="25000"/>
                  </a:schemeClr>
                </a:solidFill>
              </a:rPr>
              <a:t> </a:t>
            </a:r>
            <a:r>
              <a:rPr lang="he-IL" dirty="0" smtClean="0">
                <a:solidFill>
                  <a:schemeClr val="bg2">
                    <a:lumMod val="25000"/>
                  </a:schemeClr>
                </a:solidFill>
              </a:rPr>
              <a:t>פרויקט </a:t>
            </a:r>
            <a:r>
              <a:rPr lang="he-IL" dirty="0">
                <a:solidFill>
                  <a:schemeClr val="bg2">
                    <a:lumMod val="25000"/>
                  </a:schemeClr>
                </a:solidFill>
              </a:rPr>
              <a:t>הזה הינו פרויקט </a:t>
            </a:r>
            <a:r>
              <a:rPr lang="he-IL" dirty="0" smtClean="0">
                <a:solidFill>
                  <a:schemeClr val="bg2">
                    <a:lumMod val="25000"/>
                  </a:schemeClr>
                </a:solidFill>
              </a:rPr>
              <a:t>שנתי אשר משתתפים בו תלמידים משלושה בתי ספר בית ספר </a:t>
            </a:r>
            <a:r>
              <a:rPr lang="he-IL" dirty="0" err="1" smtClean="0">
                <a:solidFill>
                  <a:schemeClr val="bg2">
                    <a:lumMod val="25000"/>
                  </a:schemeClr>
                </a:solidFill>
              </a:rPr>
              <a:t>אלמוטראן</a:t>
            </a:r>
            <a:r>
              <a:rPr lang="he-IL" dirty="0" smtClean="0">
                <a:solidFill>
                  <a:schemeClr val="bg2">
                    <a:lumMod val="25000"/>
                  </a:schemeClr>
                </a:solidFill>
              </a:rPr>
              <a:t> בנצרת  ובית ספר אלון ברמת השרון ובית ספר ארנולד </a:t>
            </a:r>
            <a:r>
              <a:rPr lang="he-IL" dirty="0" err="1" smtClean="0">
                <a:solidFill>
                  <a:schemeClr val="bg2">
                    <a:lumMod val="25000"/>
                  </a:schemeClr>
                </a:solidFill>
              </a:rPr>
              <a:t>ינסין</a:t>
            </a:r>
            <a:r>
              <a:rPr lang="he-IL" dirty="0" smtClean="0">
                <a:solidFill>
                  <a:schemeClr val="bg2">
                    <a:lumMod val="25000"/>
                  </a:schemeClr>
                </a:solidFill>
              </a:rPr>
              <a:t> מגרמניה.</a:t>
            </a:r>
          </a:p>
          <a:p>
            <a:r>
              <a:rPr lang="he-IL" dirty="0" smtClean="0">
                <a:solidFill>
                  <a:schemeClr val="bg2">
                    <a:lumMod val="25000"/>
                  </a:schemeClr>
                </a:solidFill>
              </a:rPr>
              <a:t>הפרויקט פועל בשני כיוונים, כך שמתקדמת רוטציה במפגשים בשנה שמספרה זוגי המפגש בגרמניה ושנה שמספרה אי זוגי המפגש מתקיים בישראל. </a:t>
            </a:r>
            <a:endParaRPr lang="he-IL" dirty="0">
              <a:solidFill>
                <a:schemeClr val="bg2">
                  <a:lumMod val="25000"/>
                </a:schemeClr>
              </a:solidFill>
            </a:endParaRPr>
          </a:p>
        </p:txBody>
      </p:sp>
      <p:pic>
        <p:nvPicPr>
          <p:cNvPr id="9"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מלבן 10"/>
          <p:cNvSpPr/>
          <p:nvPr/>
        </p:nvSpPr>
        <p:spPr>
          <a:xfrm>
            <a:off x="2267744" y="905209"/>
            <a:ext cx="1773754"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he-IL" b="1" dirty="0">
                <a:solidFill>
                  <a:schemeClr val="accent2">
                    <a:lumMod val="50000"/>
                  </a:schemeClr>
                </a:solidFill>
              </a:rPr>
              <a:t>תיאור </a:t>
            </a:r>
            <a:r>
              <a:rPr lang="he-IL" b="1" dirty="0" smtClean="0">
                <a:solidFill>
                  <a:schemeClr val="accent2">
                    <a:lumMod val="50000"/>
                  </a:schemeClr>
                </a:solidFill>
              </a:rPr>
              <a:t>הפעילות</a:t>
            </a:r>
            <a:endParaRPr lang="he-IL" b="1" dirty="0">
              <a:solidFill>
                <a:schemeClr val="accent2">
                  <a:lumMod val="50000"/>
                </a:schemeClr>
              </a:solidFill>
            </a:endParaRPr>
          </a:p>
        </p:txBody>
      </p:sp>
      <p:pic>
        <p:nvPicPr>
          <p:cNvPr id="12" name="Picture 1" descr="C:\Users\user1.PC2T\Downloads\explanation at House of Wannsee conference2.JPG"/>
          <p:cNvPicPr>
            <a:picLocks noChangeAspect="1" noChangeArrowheads="1"/>
          </p:cNvPicPr>
          <p:nvPr/>
        </p:nvPicPr>
        <p:blipFill>
          <a:blip r:embed="rId3" cstate="print"/>
          <a:srcRect t="8415" r="9793"/>
          <a:stretch>
            <a:fillRect/>
          </a:stretch>
        </p:blipFill>
        <p:spPr bwMode="auto">
          <a:xfrm rot="5400000">
            <a:off x="2159731" y="1448781"/>
            <a:ext cx="2088233" cy="2016224"/>
          </a:xfrm>
          <a:prstGeom prst="rect">
            <a:avLst/>
          </a:prstGeom>
          <a:noFill/>
        </p:spPr>
      </p:pic>
    </p:spTree>
    <p:extLst>
      <p:ext uri="{BB962C8B-B14F-4D97-AF65-F5344CB8AC3E}">
        <p14:creationId xmlns:p14="http://schemas.microsoft.com/office/powerpoint/2010/main" val="2421846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47664" y="1340768"/>
            <a:ext cx="6840760" cy="5078313"/>
          </a:xfrm>
          <a:prstGeom prst="rect">
            <a:avLst/>
          </a:prstGeom>
          <a:noFill/>
        </p:spPr>
        <p:txBody>
          <a:bodyPr wrap="square" rtlCol="1">
            <a:spAutoFit/>
          </a:bodyPr>
          <a:lstStyle/>
          <a:p>
            <a:pPr marL="285750" indent="-285750">
              <a:buFont typeface="Arial" panose="020B0604020202020204" pitchFamily="34" charset="0"/>
              <a:buChar char="•"/>
            </a:pPr>
            <a:r>
              <a:rPr lang="he-IL" b="1" dirty="0">
                <a:solidFill>
                  <a:schemeClr val="bg2">
                    <a:lumMod val="25000"/>
                  </a:schemeClr>
                </a:solidFill>
              </a:rPr>
              <a:t>כמות מפגשים/משך </a:t>
            </a:r>
            <a:r>
              <a:rPr lang="he-IL" b="1" dirty="0" smtClean="0">
                <a:solidFill>
                  <a:schemeClr val="bg2">
                    <a:lumMod val="25000"/>
                  </a:schemeClr>
                </a:solidFill>
              </a:rPr>
              <a:t>זמן </a:t>
            </a:r>
          </a:p>
          <a:p>
            <a:pPr marL="285750" indent="-285750"/>
            <a:r>
              <a:rPr lang="he-IL" dirty="0" smtClean="0">
                <a:solidFill>
                  <a:schemeClr val="bg2">
                    <a:lumMod val="25000"/>
                  </a:schemeClr>
                </a:solidFill>
              </a:rPr>
              <a:t>המפגשים מתקיימים מדי שנה הם נפרשים על שני תהליכים</a:t>
            </a:r>
          </a:p>
          <a:p>
            <a:pPr marL="342900" indent="-342900">
              <a:buAutoNum type="arabicParenR"/>
            </a:pPr>
            <a:r>
              <a:rPr lang="he-IL" dirty="0" smtClean="0">
                <a:solidFill>
                  <a:schemeClr val="bg2">
                    <a:lumMod val="25000"/>
                  </a:schemeClr>
                </a:solidFill>
              </a:rPr>
              <a:t>מפגשים של הכנה והיכרות בין התלמידים, חלק מתקיים בבית ספר אלון וחלק בבית ספר </a:t>
            </a:r>
            <a:r>
              <a:rPr lang="he-IL" dirty="0" err="1" smtClean="0">
                <a:solidFill>
                  <a:schemeClr val="bg2">
                    <a:lumMod val="25000"/>
                  </a:schemeClr>
                </a:solidFill>
              </a:rPr>
              <a:t>אקליריקי</a:t>
            </a:r>
            <a:r>
              <a:rPr lang="he-IL" dirty="0" smtClean="0">
                <a:solidFill>
                  <a:schemeClr val="bg2">
                    <a:lumMod val="25000"/>
                  </a:schemeClr>
                </a:solidFill>
              </a:rPr>
              <a:t>, בנוסף מתקיימים סיורים במקומות שונים בארץ כחלק מן התהליך של ההכנה.</a:t>
            </a:r>
          </a:p>
          <a:p>
            <a:pPr marL="342900" indent="-342900">
              <a:buAutoNum type="arabicParenR"/>
            </a:pPr>
            <a:r>
              <a:rPr lang="he-IL" dirty="0" smtClean="0">
                <a:solidFill>
                  <a:schemeClr val="bg2">
                    <a:lumMod val="25000"/>
                  </a:schemeClr>
                </a:solidFill>
              </a:rPr>
              <a:t>שבוע לגרמניה.</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מספר אנשי צוות/תלמידים/כיתות </a:t>
            </a:r>
            <a:r>
              <a:rPr lang="he-IL" b="1" dirty="0" smtClean="0">
                <a:solidFill>
                  <a:schemeClr val="bg2">
                    <a:lumMod val="25000"/>
                  </a:schemeClr>
                </a:solidFill>
              </a:rPr>
              <a:t>שהשתתפו</a:t>
            </a:r>
          </a:p>
          <a:p>
            <a:pPr marL="285750" indent="-285750"/>
            <a:r>
              <a:rPr lang="he-IL" dirty="0" smtClean="0">
                <a:solidFill>
                  <a:schemeClr val="bg2">
                    <a:lumMod val="25000"/>
                  </a:schemeClr>
                </a:solidFill>
              </a:rPr>
              <a:t> מספר המורים המשתתפים בפרויקט הינו 2 מכל בית ספר</a:t>
            </a:r>
          </a:p>
          <a:p>
            <a:pPr marL="285750" indent="-285750"/>
            <a:r>
              <a:rPr lang="he-IL" dirty="0" smtClean="0">
                <a:solidFill>
                  <a:schemeClr val="bg2">
                    <a:lumMod val="25000"/>
                  </a:schemeClr>
                </a:solidFill>
              </a:rPr>
              <a:t>מספר התלמידים מכל בית ספר כ 12 תלמידים </a:t>
            </a:r>
            <a:r>
              <a:rPr lang="en-US" dirty="0" smtClean="0">
                <a:solidFill>
                  <a:schemeClr val="bg2">
                    <a:lumMod val="25000"/>
                  </a:schemeClr>
                </a:solidFill>
              </a:rPr>
              <a:t/>
            </a:r>
            <a:br>
              <a:rPr lang="en-US" dirty="0" smtClean="0">
                <a:solidFill>
                  <a:schemeClr val="bg2">
                    <a:lumMod val="25000"/>
                  </a:schemeClr>
                </a:solidFill>
              </a:rPr>
            </a:br>
            <a:endParaRPr lang="en-US"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שכבות </a:t>
            </a:r>
            <a:r>
              <a:rPr lang="he-IL" b="1" dirty="0">
                <a:solidFill>
                  <a:schemeClr val="bg2">
                    <a:lumMod val="25000"/>
                  </a:schemeClr>
                </a:solidFill>
              </a:rPr>
              <a:t>שהשתתפו מטעם בית </a:t>
            </a:r>
            <a:r>
              <a:rPr lang="he-IL" b="1" dirty="0" smtClean="0">
                <a:solidFill>
                  <a:schemeClr val="bg2">
                    <a:lumMod val="25000"/>
                  </a:schemeClr>
                </a:solidFill>
              </a:rPr>
              <a:t>הספר:  </a:t>
            </a:r>
            <a:r>
              <a:rPr lang="he-IL" dirty="0" smtClean="0">
                <a:solidFill>
                  <a:schemeClr val="bg2">
                    <a:lumMod val="25000"/>
                  </a:schemeClr>
                </a:solidFill>
              </a:rPr>
              <a:t>י- י"א</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נושא: </a:t>
            </a:r>
            <a:r>
              <a:rPr lang="en-US" dirty="0" smtClean="0">
                <a:solidFill>
                  <a:schemeClr val="bg2">
                    <a:lumMod val="25000"/>
                  </a:schemeClr>
                </a:solidFill>
              </a:rPr>
              <a:t>Trilateral  Students Exchange Program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מסגרת הפעילות ושותפים </a:t>
            </a:r>
            <a:r>
              <a:rPr lang="he-IL" b="1" dirty="0" smtClean="0">
                <a:solidFill>
                  <a:schemeClr val="bg2">
                    <a:lumMod val="25000"/>
                  </a:schemeClr>
                </a:solidFill>
              </a:rPr>
              <a:t>לפעילות: </a:t>
            </a:r>
            <a:r>
              <a:rPr lang="he-IL" dirty="0" smtClean="0">
                <a:solidFill>
                  <a:schemeClr val="bg2">
                    <a:lumMod val="25000"/>
                  </a:schemeClr>
                </a:solidFill>
              </a:rPr>
              <a:t>בתי ספר בית ספר </a:t>
            </a:r>
            <a:r>
              <a:rPr lang="he-IL" dirty="0" err="1" smtClean="0">
                <a:solidFill>
                  <a:schemeClr val="bg2">
                    <a:lumMod val="25000"/>
                  </a:schemeClr>
                </a:solidFill>
              </a:rPr>
              <a:t>אלמוטראן</a:t>
            </a:r>
            <a:r>
              <a:rPr lang="he-IL" dirty="0" smtClean="0">
                <a:solidFill>
                  <a:schemeClr val="bg2">
                    <a:lumMod val="25000"/>
                  </a:schemeClr>
                </a:solidFill>
              </a:rPr>
              <a:t> בנצרת  ובית ספר אלון ברמת השרון ובית ספר ארנולד </a:t>
            </a:r>
            <a:r>
              <a:rPr lang="he-IL" dirty="0" err="1" smtClean="0">
                <a:solidFill>
                  <a:schemeClr val="bg2">
                    <a:lumMod val="25000"/>
                  </a:schemeClr>
                </a:solidFill>
              </a:rPr>
              <a:t>ינסין</a:t>
            </a:r>
            <a:r>
              <a:rPr lang="he-IL" dirty="0" smtClean="0">
                <a:solidFill>
                  <a:schemeClr val="bg2">
                    <a:lumMod val="25000"/>
                  </a:schemeClr>
                </a:solidFill>
              </a:rPr>
              <a:t> מגרמניה </a:t>
            </a:r>
            <a:r>
              <a:rPr lang="en-US" dirty="0" smtClean="0">
                <a:solidFill>
                  <a:schemeClr val="bg2">
                    <a:lumMod val="25000"/>
                  </a:schemeClr>
                </a:solidFill>
              </a:rPr>
              <a:t/>
            </a:r>
            <a:br>
              <a:rPr lang="en-US" dirty="0" smtClean="0">
                <a:solidFill>
                  <a:schemeClr val="bg2">
                    <a:lumMod val="25000"/>
                  </a:schemeClr>
                </a:solidFill>
              </a:rPr>
            </a:br>
            <a:endParaRPr lang="en-US" dirty="0" smtClean="0">
              <a:solidFill>
                <a:schemeClr val="bg2">
                  <a:lumMod val="25000"/>
                </a:schemeClr>
              </a:solidFill>
            </a:endParaRPr>
          </a:p>
        </p:txBody>
      </p:sp>
      <p:sp>
        <p:nvSpPr>
          <p:cNvPr id="7"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2665855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331640" y="1700809"/>
            <a:ext cx="7200800" cy="4247317"/>
          </a:xfrm>
          <a:prstGeom prst="rect">
            <a:avLst/>
          </a:prstGeom>
          <a:noFill/>
        </p:spPr>
        <p:txBody>
          <a:bodyPr wrap="square" rtlCol="1">
            <a:spAutoFit/>
          </a:bodyPr>
          <a:lstStyle/>
          <a:p>
            <a:pPr marL="285750" indent="-285750">
              <a:buFont typeface="Arial" panose="020B0604020202020204" pitchFamily="34" charset="0"/>
              <a:buChar char="•"/>
            </a:pPr>
            <a:r>
              <a:rPr lang="he-IL" b="1" dirty="0" smtClean="0">
                <a:solidFill>
                  <a:schemeClr val="bg2">
                    <a:lumMod val="25000"/>
                  </a:schemeClr>
                </a:solidFill>
              </a:rPr>
              <a:t>תיאור הפעילות:</a:t>
            </a:r>
            <a:r>
              <a:rPr lang="en-US" b="1" dirty="0" smtClean="0">
                <a:solidFill>
                  <a:schemeClr val="bg2">
                    <a:lumMod val="25000"/>
                  </a:schemeClr>
                </a:solidFill>
              </a:rPr>
              <a:t/>
            </a:r>
            <a:br>
              <a:rPr lang="en-US" b="1" dirty="0" smtClean="0">
                <a:solidFill>
                  <a:schemeClr val="bg2">
                    <a:lumMod val="25000"/>
                  </a:schemeClr>
                </a:solidFill>
              </a:rPr>
            </a:br>
            <a:r>
              <a:rPr lang="he-IL" dirty="0" smtClean="0">
                <a:solidFill>
                  <a:schemeClr val="bg2">
                    <a:lumMod val="25000"/>
                  </a:schemeClr>
                </a:solidFill>
              </a:rPr>
              <a:t>הפעילות באה לקדם ערכים של סובלות סולידריות עם האחר, יד ביד הוא פעולת להעמיק את התובנות  והלמידה בדגש המורכבות של החברה הישראלית במישור הקשר הערבי היהודי כהשלכה של ההיסטוריה של העם היהודי בגרמניה בתקופת מלחמת העולם השנייה.</a:t>
            </a:r>
          </a:p>
          <a:p>
            <a:pPr marL="285750" indent="-285750">
              <a:buFont typeface="Arial" panose="020B0604020202020204" pitchFamily="34" charset="0"/>
              <a:buChar char="•"/>
            </a:pPr>
            <a:r>
              <a:rPr lang="he-IL" dirty="0" smtClean="0">
                <a:solidFill>
                  <a:schemeClr val="bg2">
                    <a:lumMod val="25000"/>
                  </a:schemeClr>
                </a:solidFill>
              </a:rPr>
              <a:t> במהלך המפגשים התלמידים בבית ספר </a:t>
            </a:r>
            <a:r>
              <a:rPr lang="he-IL" dirty="0" err="1" smtClean="0">
                <a:solidFill>
                  <a:schemeClr val="bg2">
                    <a:lumMod val="25000"/>
                  </a:schemeClr>
                </a:solidFill>
              </a:rPr>
              <a:t>אקליריקי</a:t>
            </a:r>
            <a:r>
              <a:rPr lang="he-IL" dirty="0" smtClean="0">
                <a:solidFill>
                  <a:schemeClr val="bg2">
                    <a:lumMod val="25000"/>
                  </a:schemeClr>
                </a:solidFill>
              </a:rPr>
              <a:t> נחשפים לנרטיב של העם היהודי והקשיים האישיים והקולקטיבים שליוו אותם במהלך מלחמת העולם השנייה.</a:t>
            </a:r>
          </a:p>
          <a:p>
            <a:pPr marL="285750" indent="-285750">
              <a:buFont typeface="Arial" panose="020B0604020202020204" pitchFamily="34" charset="0"/>
              <a:buChar char="•"/>
            </a:pPr>
            <a:r>
              <a:rPr lang="he-IL" dirty="0" smtClean="0">
                <a:solidFill>
                  <a:schemeClr val="bg2">
                    <a:lumMod val="25000"/>
                  </a:schemeClr>
                </a:solidFill>
              </a:rPr>
              <a:t>בדגש המשפחות המארחות, הפעילות מאפשר למשפחות ולאורחים כאחד להכיר ברמה אישית וברמה תרבותית.</a:t>
            </a:r>
          </a:p>
          <a:p>
            <a:pPr marL="285750" indent="-285750">
              <a:buFont typeface="Arial" panose="020B0604020202020204" pitchFamily="34" charset="0"/>
              <a:buChar char="•"/>
            </a:pPr>
            <a:r>
              <a:rPr lang="he-IL" dirty="0" smtClean="0">
                <a:solidFill>
                  <a:schemeClr val="bg2">
                    <a:lumMod val="25000"/>
                  </a:schemeClr>
                </a:solidFill>
              </a:rPr>
              <a:t>מאפייני הביקור בארץ מתבסס על פעילויות המאפשרות הכרת נרטיבים שונים בתוך החברה הישראלית הערבית והיהודית.</a:t>
            </a:r>
          </a:p>
          <a:p>
            <a:pPr marL="285750" indent="-285750">
              <a:buFont typeface="Arial" panose="020B0604020202020204" pitchFamily="34" charset="0"/>
              <a:buChar char="•"/>
            </a:pPr>
            <a:r>
              <a:rPr lang="he-IL" dirty="0" smtClean="0">
                <a:solidFill>
                  <a:schemeClr val="bg2">
                    <a:lumMod val="25000"/>
                  </a:schemeClr>
                </a:solidFill>
              </a:rPr>
              <a:t>הביקור בגרמניה מתחלק לשני חלקים, חמישה ימים מפגש ואירוח אצל משפחות, וחמישה ימים בברלין באכסניות נוער, הדגש שמה הינו למידה של ההיסטוריה הגרמנית והקשר עם העם היהודי.</a:t>
            </a:r>
          </a:p>
        </p:txBody>
      </p:sp>
      <p:sp>
        <p:nvSpPr>
          <p:cNvPr id="7"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2665855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7195126" y="1628800"/>
            <a:ext cx="1617751" cy="369332"/>
          </a:xfrm>
          <a:prstGeom prst="rect">
            <a:avLst/>
          </a:prstGeom>
        </p:spPr>
        <p:txBody>
          <a:bodyPr wrap="none">
            <a:spAutoFit/>
          </a:bodyPr>
          <a:lstStyle/>
          <a:p>
            <a:pPr marL="285750" indent="-285750"/>
            <a:r>
              <a:rPr lang="he-IL" b="1" dirty="0" smtClean="0">
                <a:solidFill>
                  <a:schemeClr val="bg2">
                    <a:lumMod val="25000"/>
                  </a:schemeClr>
                </a:solidFill>
              </a:rPr>
              <a:t>תוכנית העובדה</a:t>
            </a:r>
            <a:endParaRPr lang="he-IL" b="1" dirty="0">
              <a:solidFill>
                <a:schemeClr val="bg2">
                  <a:lumMod val="25000"/>
                </a:schemeClr>
              </a:solidFill>
            </a:endParaRPr>
          </a:p>
        </p:txBody>
      </p:sp>
      <p:sp>
        <p:nvSpPr>
          <p:cNvPr id="11"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7" name="Table 6"/>
          <p:cNvGraphicFramePr>
            <a:graphicFrameLocks noGrp="1"/>
          </p:cNvGraphicFramePr>
          <p:nvPr/>
        </p:nvGraphicFramePr>
        <p:xfrm>
          <a:off x="683568" y="2132856"/>
          <a:ext cx="7848869" cy="4005156"/>
        </p:xfrm>
        <a:graphic>
          <a:graphicData uri="http://schemas.openxmlformats.org/drawingml/2006/table">
            <a:tbl>
              <a:tblPr/>
              <a:tblGrid>
                <a:gridCol w="1375692"/>
                <a:gridCol w="1375692"/>
                <a:gridCol w="1213580"/>
                <a:gridCol w="1294635"/>
                <a:gridCol w="1294635"/>
                <a:gridCol w="1294635"/>
              </a:tblGrid>
              <a:tr h="368314">
                <a:tc>
                  <a:txBody>
                    <a:bodyPr/>
                    <a:lstStyle/>
                    <a:p>
                      <a:pPr marL="0" marR="0" algn="ctr" rtl="1">
                        <a:spcBef>
                          <a:spcPts val="0"/>
                        </a:spcBef>
                        <a:spcAft>
                          <a:spcPts val="0"/>
                        </a:spcAft>
                      </a:pPr>
                      <a:r>
                        <a:rPr lang="en-US" sz="1100" b="1" dirty="0" err="1">
                          <a:latin typeface="Times New Roman"/>
                          <a:ea typeface="Times New Roman"/>
                          <a:cs typeface="DejaVu Sans"/>
                        </a:rPr>
                        <a:t>Teusday</a:t>
                      </a:r>
                      <a:r>
                        <a:rPr lang="en-US" sz="1100" b="1" dirty="0">
                          <a:latin typeface="Times New Roman"/>
                          <a:ea typeface="Times New Roman"/>
                          <a:cs typeface="DejaVu Sans"/>
                        </a:rPr>
                        <a:t>, April 7th</a:t>
                      </a:r>
                      <a:endParaRPr lang="en-US" sz="1100" dirty="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1100" b="1">
                          <a:latin typeface="Times New Roman"/>
                          <a:ea typeface="Times New Roman"/>
                          <a:cs typeface="DejaVu Sans"/>
                        </a:rPr>
                        <a:t>Wed, April 8th</a:t>
                      </a:r>
                      <a:endParaRPr lang="en-US" sz="11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1100" b="1">
                          <a:latin typeface="Times New Roman"/>
                          <a:ea typeface="Times New Roman"/>
                          <a:cs typeface="DejaVu Sans"/>
                        </a:rPr>
                        <a:t>Thursday</a:t>
                      </a:r>
                      <a:r>
                        <a:rPr lang="en-US" sz="1100" b="1">
                          <a:latin typeface="Times New Roman"/>
                          <a:ea typeface="Times New Roman"/>
                          <a:cs typeface="Arial"/>
                        </a:rPr>
                        <a:t> April </a:t>
                      </a:r>
                      <a:r>
                        <a:rPr lang="en-US" sz="1100" b="1">
                          <a:latin typeface="Times New Roman"/>
                          <a:ea typeface="Times New Roman"/>
                          <a:cs typeface="DejaVu Sans"/>
                        </a:rPr>
                        <a:t>9th </a:t>
                      </a:r>
                      <a:endParaRPr lang="en-US" sz="11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1100" b="1">
                          <a:latin typeface="Times New Roman"/>
                          <a:ea typeface="Times New Roman"/>
                          <a:cs typeface="DejaVu Sans"/>
                        </a:rPr>
                        <a:t>Friday, </a:t>
                      </a:r>
                      <a:r>
                        <a:rPr lang="en-US" sz="1100" b="1">
                          <a:latin typeface="Times New Roman"/>
                          <a:ea typeface="Times New Roman"/>
                          <a:cs typeface="Arial"/>
                        </a:rPr>
                        <a:t>April </a:t>
                      </a:r>
                      <a:r>
                        <a:rPr lang="en-US" sz="1100" b="1">
                          <a:latin typeface="Times New Roman"/>
                          <a:ea typeface="Times New Roman"/>
                          <a:cs typeface="DejaVu Sans"/>
                        </a:rPr>
                        <a:t>10</a:t>
                      </a:r>
                      <a:r>
                        <a:rPr lang="en-US" sz="1100" b="1" baseline="30000">
                          <a:latin typeface="Times New Roman"/>
                          <a:ea typeface="Times New Roman"/>
                          <a:cs typeface="DejaVu Sans"/>
                        </a:rPr>
                        <a:t>th</a:t>
                      </a:r>
                      <a:endParaRPr lang="en-US" sz="11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1100" b="1">
                          <a:latin typeface="Times New Roman"/>
                          <a:ea typeface="Times New Roman"/>
                          <a:cs typeface="DejaVu Sans"/>
                        </a:rPr>
                        <a:t>Sat, </a:t>
                      </a:r>
                      <a:r>
                        <a:rPr lang="en-US" sz="1100" b="1">
                          <a:latin typeface="Times New Roman"/>
                          <a:ea typeface="Times New Roman"/>
                          <a:cs typeface="Arial"/>
                        </a:rPr>
                        <a:t>April</a:t>
                      </a:r>
                      <a:r>
                        <a:rPr lang="en-US" sz="1100">
                          <a:latin typeface="Times New Roman"/>
                          <a:ea typeface="Times New Roman"/>
                          <a:cs typeface="Arial"/>
                        </a:rPr>
                        <a:t> </a:t>
                      </a:r>
                      <a:r>
                        <a:rPr lang="en-US" sz="1100" b="1">
                          <a:latin typeface="Times New Roman"/>
                          <a:ea typeface="Times New Roman"/>
                          <a:cs typeface="DejaVu Sans"/>
                        </a:rPr>
                        <a:t>11th</a:t>
                      </a:r>
                      <a:r>
                        <a:rPr lang="en-US" sz="1100" b="1" i="1">
                          <a:latin typeface="Times New Roman"/>
                          <a:ea typeface="Times New Roman"/>
                          <a:cs typeface="DejaVu Sans"/>
                        </a:rPr>
                        <a:t> </a:t>
                      </a:r>
                      <a:endParaRPr lang="en-US" sz="11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spcBef>
                          <a:spcPts val="0"/>
                        </a:spcBef>
                        <a:spcAft>
                          <a:spcPts val="0"/>
                        </a:spcAft>
                      </a:pPr>
                      <a:endParaRPr lang="en-US" sz="1100">
                        <a:latin typeface="Times New Roman"/>
                        <a:ea typeface="Times New Roman"/>
                      </a:endParaRPr>
                    </a:p>
                    <a:p>
                      <a:pPr marL="0" marR="0" algn="ctr" rtl="0">
                        <a:spcBef>
                          <a:spcPts val="0"/>
                        </a:spcBef>
                        <a:spcAft>
                          <a:spcPts val="0"/>
                        </a:spcAft>
                      </a:pPr>
                      <a:r>
                        <a:rPr lang="en-US" sz="1100" b="1">
                          <a:latin typeface="Times New Roman"/>
                          <a:ea typeface="Times New Roman"/>
                          <a:cs typeface="DejaVu Sans"/>
                        </a:rPr>
                        <a:t>Sun, April 12th</a:t>
                      </a:r>
                      <a:endParaRPr lang="en-US" sz="11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65465">
                <a:tc>
                  <a:txBody>
                    <a:bodyPr/>
                    <a:lstStyle/>
                    <a:p>
                      <a:pPr marL="0" marR="0" algn="ctr">
                        <a:spcBef>
                          <a:spcPts val="0"/>
                        </a:spcBef>
                        <a:spcAft>
                          <a:spcPts val="0"/>
                        </a:spcAft>
                      </a:pPr>
                      <a:r>
                        <a:rPr lang="fr-FR" sz="1100" b="1">
                          <a:latin typeface="Times New Roman"/>
                          <a:ea typeface="DejaVu Sans"/>
                          <a:cs typeface="DejaVu Sans"/>
                        </a:rPr>
                        <a:t>0:30</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Arrival to Ben </a:t>
                      </a:r>
                      <a:r>
                        <a:rPr lang="fr-FR" sz="1100" b="1">
                          <a:solidFill>
                            <a:srgbClr val="000000"/>
                          </a:solidFill>
                          <a:latin typeface="Times New Roman"/>
                          <a:ea typeface="DejaVu Sans"/>
                          <a:cs typeface="DejaVu Sans"/>
                        </a:rPr>
                        <a:t>Gurion</a:t>
                      </a:r>
                      <a:r>
                        <a:rPr lang="fr-FR" sz="1100">
                          <a:solidFill>
                            <a:srgbClr val="000000"/>
                          </a:solidFill>
                          <a:latin typeface="Times New Roman"/>
                          <a:ea typeface="DejaVu Sans"/>
                          <a:cs typeface="DejaVu Sans"/>
                        </a:rPr>
                        <a:t> Airport</a:t>
                      </a:r>
                      <a:r>
                        <a:rPr lang="fr-FR" sz="1100">
                          <a:solidFill>
                            <a:srgbClr val="FFFFFF"/>
                          </a:solidFill>
                          <a:latin typeface="Times New Roman"/>
                          <a:ea typeface="DejaVu Sans"/>
                          <a:cs typeface="DejaVu Sans"/>
                        </a:rPr>
                        <a:t> </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 2</a:t>
                      </a:r>
                      <a:r>
                        <a:rPr lang="fr-FR" sz="1100" baseline="30000">
                          <a:latin typeface="Times New Roman"/>
                          <a:ea typeface="DejaVu Sans"/>
                          <a:cs typeface="DejaVu Sans"/>
                        </a:rPr>
                        <a:t>nd</a:t>
                      </a:r>
                      <a:r>
                        <a:rPr lang="fr-FR" sz="1100">
                          <a:latin typeface="Times New Roman"/>
                          <a:ea typeface="DejaVu Sans"/>
                          <a:cs typeface="DejaVu Sans"/>
                        </a:rPr>
                        <a:t> Day Trip to the North </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Strat from Nazareth</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at 8:30</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8:30-:9:00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 Tour in the</a:t>
                      </a:r>
                      <a:r>
                        <a:rPr lang="fr-FR" sz="1100" i="1">
                          <a:latin typeface="Times New Roman"/>
                          <a:ea typeface="DejaVu Sans"/>
                          <a:cs typeface="DejaVu Sans"/>
                        </a:rPr>
                        <a:t> </a:t>
                      </a:r>
                      <a:r>
                        <a:rPr lang="fr-FR" sz="1100">
                          <a:latin typeface="Times New Roman"/>
                          <a:ea typeface="DejaVu Sans"/>
                          <a:cs typeface="DejaVu Sans"/>
                        </a:rPr>
                        <a:t>School</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fr-FR" sz="1100">
                        <a:latin typeface="Times New Roman"/>
                        <a:ea typeface="DejaVu Sans"/>
                        <a:cs typeface="DejaVu Sans"/>
                      </a:endParaRPr>
                    </a:p>
                  </a:txBody>
                  <a:tcPr marL="24644" marR="24644" marT="24644" marB="24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solidFill>
                            <a:srgbClr val="0F1419"/>
                          </a:solidFill>
                          <a:latin typeface="Arial"/>
                          <a:ea typeface="DejaVu Sans"/>
                        </a:rPr>
                        <a:t>Excursion</a:t>
                      </a:r>
                      <a:r>
                        <a:rPr lang="fr-FR" sz="1100">
                          <a:latin typeface="Times New Roman"/>
                          <a:ea typeface="DejaVu Sans"/>
                          <a:cs typeface="Arial"/>
                        </a:rPr>
                        <a:t> </a:t>
                      </a:r>
                      <a:r>
                        <a:rPr lang="fr-FR" sz="1100">
                          <a:latin typeface="Times New Roman"/>
                          <a:ea typeface="DejaVu Sans"/>
                          <a:cs typeface="DejaVu Sans"/>
                        </a:rPr>
                        <a:t>To:</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Arial"/>
                        </a:rPr>
                        <a:t> </a:t>
                      </a:r>
                      <a:r>
                        <a:rPr lang="en-US" sz="1100">
                          <a:latin typeface="Times New Roman"/>
                          <a:ea typeface="DejaVu Sans"/>
                          <a:cs typeface="Arial"/>
                        </a:rPr>
                        <a:t>Carmel&amp;Muhraka</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10 :00-11:30</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474">
                <a:tc rowSpan="2">
                  <a:txBody>
                    <a:bodyPr/>
                    <a:lstStyle/>
                    <a:p>
                      <a:pPr marL="0" marR="0" algn="ctr">
                        <a:spcBef>
                          <a:spcPts val="0"/>
                        </a:spcBef>
                        <a:spcAft>
                          <a:spcPts val="0"/>
                        </a:spcAft>
                      </a:pPr>
                      <a:r>
                        <a:rPr lang="fr-FR" sz="1100">
                          <a:latin typeface="Times New Roman"/>
                          <a:ea typeface="DejaVu Sans"/>
                          <a:cs typeface="DejaVu Sans"/>
                        </a:rPr>
                        <a:t>Trip to the North </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Strat at: 10:00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 from Ramt Hash </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Akka Old city</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 11:30-16:00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Lunch in Akko </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t">
                        <a:lnSpc>
                          <a:spcPts val="1500"/>
                        </a:lnSpc>
                        <a:spcBef>
                          <a:spcPts val="0"/>
                        </a:spcBef>
                        <a:spcAft>
                          <a:spcPts val="150"/>
                        </a:spcAft>
                      </a:pPr>
                      <a:r>
                        <a:rPr lang="en-US" sz="1100" b="1">
                          <a:solidFill>
                            <a:srgbClr val="333333"/>
                          </a:solidFill>
                          <a:latin typeface="Arial"/>
                        </a:rPr>
                        <a:t>Around the Galilee lake (Tabga &amp;</a:t>
                      </a:r>
                      <a:endParaRPr lang="en-US" sz="1100" b="1">
                        <a:latin typeface="Times New Roman"/>
                      </a:endParaRPr>
                    </a:p>
                    <a:p>
                      <a:pPr marL="0" marR="0" algn="ctr" fontAlgn="t">
                        <a:lnSpc>
                          <a:spcPts val="1500"/>
                        </a:lnSpc>
                        <a:spcBef>
                          <a:spcPts val="0"/>
                        </a:spcBef>
                        <a:spcAft>
                          <a:spcPts val="150"/>
                        </a:spcAft>
                      </a:pPr>
                      <a:r>
                        <a:rPr lang="en-US" sz="1100" b="1">
                          <a:solidFill>
                            <a:srgbClr val="333333"/>
                          </a:solidFill>
                          <a:latin typeface="Arial"/>
                        </a:rPr>
                        <a:t>kaper Nahoum</a:t>
                      </a:r>
                      <a:endParaRPr lang="en-US" sz="1100" b="1">
                        <a:latin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spcBef>
                          <a:spcPts val="0"/>
                        </a:spcBef>
                        <a:spcAft>
                          <a:spcPts val="0"/>
                        </a:spcAft>
                      </a:pPr>
                      <a:r>
                        <a:rPr lang="fr-FR" sz="1100">
                          <a:latin typeface="Times New Roman"/>
                          <a:ea typeface="DejaVu Sans"/>
                          <a:cs typeface="DejaVu Sans"/>
                        </a:rPr>
                        <a:t>9 :00-13:00</a:t>
                      </a:r>
                      <a:endParaRPr lang="en-US" sz="1100">
                        <a:latin typeface="Times New Roman"/>
                        <a:ea typeface="DejaVu Sans"/>
                      </a:endParaRPr>
                    </a:p>
                    <a:p>
                      <a:pPr marL="0" marR="0" algn="ctr">
                        <a:spcBef>
                          <a:spcPts val="0"/>
                        </a:spcBef>
                        <a:spcAft>
                          <a:spcPts val="0"/>
                        </a:spcAft>
                      </a:pPr>
                      <a:r>
                        <a:rPr lang="fr-FR" sz="1100" i="1">
                          <a:latin typeface="Times New Roman"/>
                          <a:ea typeface="DejaVu Sans"/>
                          <a:cs typeface="DejaVu Sans"/>
                        </a:rPr>
                        <a:t>Tour :</a:t>
                      </a:r>
                      <a:endParaRPr lang="en-US" sz="1100">
                        <a:latin typeface="Times New Roman"/>
                        <a:ea typeface="DejaVu Sans"/>
                      </a:endParaRPr>
                    </a:p>
                    <a:p>
                      <a:pPr marL="0" marR="0" algn="ctr">
                        <a:spcBef>
                          <a:spcPts val="0"/>
                        </a:spcBef>
                        <a:spcAft>
                          <a:spcPts val="0"/>
                        </a:spcAft>
                      </a:pPr>
                      <a:r>
                        <a:rPr lang="fr-FR" sz="1100" i="1">
                          <a:latin typeface="Times New Roman"/>
                          <a:ea typeface="DejaVu Sans"/>
                          <a:cs typeface="DejaVu Sans"/>
                        </a:rPr>
                        <a:t>The old city Nazareth</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fr-FR" sz="1100">
                          <a:latin typeface="Times New Roman"/>
                          <a:ea typeface="DejaVu Sans"/>
                          <a:cs typeface="DejaVu Sans"/>
                        </a:rPr>
                        <a:t>10:00-13:00</a:t>
                      </a:r>
                      <a:endParaRPr lang="en-US" sz="1100">
                        <a:latin typeface="Times New Roman"/>
                        <a:ea typeface="DejaVu Sans"/>
                      </a:endParaRPr>
                    </a:p>
                    <a:p>
                      <a:pPr marL="0" marR="0" algn="ctr">
                        <a:spcBef>
                          <a:spcPts val="0"/>
                        </a:spcBef>
                        <a:spcAft>
                          <a:spcPts val="0"/>
                        </a:spcAft>
                      </a:pPr>
                      <a:r>
                        <a:rPr lang="fr-FR" sz="1100">
                          <a:latin typeface="Verdana"/>
                          <a:ea typeface="DejaVu Sans"/>
                        </a:rPr>
                        <a:t>Tour Zippori  </a:t>
                      </a:r>
                      <a:endParaRPr lang="en-US" sz="1100">
                        <a:latin typeface="Times New Roman"/>
                        <a:ea typeface="DejaVu Sans"/>
                      </a:endParaRPr>
                    </a:p>
                    <a:p>
                      <a:pPr marL="0" marR="0" algn="ctr">
                        <a:spcBef>
                          <a:spcPts val="0"/>
                        </a:spcBef>
                        <a:spcAft>
                          <a:spcPts val="0"/>
                        </a:spcAft>
                      </a:pPr>
                      <a:r>
                        <a:rPr lang="fr-FR" sz="1100">
                          <a:latin typeface="Verdana"/>
                          <a:ea typeface="DejaVu Sans"/>
                        </a:rPr>
                        <a:t>Archiology  sites</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fr-FR" sz="1100">
                          <a:latin typeface="Times New Roman"/>
                          <a:ea typeface="DejaVu Sans"/>
                          <a:cs typeface="DejaVu Sans"/>
                        </a:rPr>
                        <a:t>9:00 -18:00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Free time with the  host families</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fr-FR" sz="1100">
                          <a:latin typeface="Times New Roman"/>
                          <a:ea typeface="DejaVu Sans"/>
                          <a:cs typeface="DejaVu Sans"/>
                        </a:rPr>
                        <a:t>Haifa( </a:t>
                      </a:r>
                      <a:r>
                        <a:rPr lang="fr-FR" sz="1100">
                          <a:latin typeface="Times New Roman"/>
                          <a:ea typeface="DejaVu Sans"/>
                        </a:rPr>
                        <a:t>Bahai gardens)</a:t>
                      </a:r>
                      <a:r>
                        <a:rPr lang="fr-FR" sz="1100">
                          <a:latin typeface="Times New Roman"/>
                          <a:ea typeface="DejaVu Sans"/>
                          <a:cs typeface="DejaVu Sans"/>
                        </a:rPr>
                        <a:t>  </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12:00-13:00</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080">
                <a:tc vMerge="1">
                  <a:txBody>
                    <a:bodyPr/>
                    <a:lstStyle/>
                    <a:p>
                      <a:endParaRPr lang="en-US"/>
                    </a:p>
                  </a:txBody>
                  <a:tcPr/>
                </a:tc>
                <a:tc>
                  <a:txBody>
                    <a:bodyPr/>
                    <a:lstStyle/>
                    <a:p>
                      <a:pPr marL="0" marR="0" fontAlgn="t">
                        <a:lnSpc>
                          <a:spcPts val="1500"/>
                        </a:lnSpc>
                        <a:spcBef>
                          <a:spcPts val="0"/>
                        </a:spcBef>
                        <a:spcAft>
                          <a:spcPts val="150"/>
                        </a:spcAft>
                      </a:pPr>
                      <a:r>
                        <a:rPr lang="en-US" sz="1100" b="1">
                          <a:solidFill>
                            <a:srgbClr val="333333"/>
                          </a:solidFill>
                          <a:latin typeface="Arial"/>
                        </a:rPr>
                        <a:t>Banias Nature Reserve</a:t>
                      </a:r>
                      <a:endParaRPr lang="en-US" sz="1100" b="1">
                        <a:latin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694509">
                <a:tc>
                  <a:txBody>
                    <a:bodyPr/>
                    <a:lstStyle/>
                    <a:p>
                      <a:pPr marL="0" marR="0" algn="ctr">
                        <a:spcBef>
                          <a:spcPts val="0"/>
                        </a:spcBef>
                        <a:spcAft>
                          <a:spcPts val="0"/>
                        </a:spcAft>
                      </a:pPr>
                      <a:r>
                        <a:rPr lang="fr-FR" sz="1100" i="1">
                          <a:latin typeface="Times New Roman"/>
                          <a:ea typeface="DejaVu Sans"/>
                          <a:cs typeface="DejaVu Sans"/>
                        </a:rPr>
                        <a:t>Arrival to Nazareth 17:00 </a:t>
                      </a:r>
                      <a:endParaRPr lang="en-US" sz="1100">
                        <a:latin typeface="Times New Roman"/>
                        <a:ea typeface="DejaVu Sans"/>
                      </a:endParaRPr>
                    </a:p>
                    <a:p>
                      <a:pPr marL="0" marR="0" algn="ctr">
                        <a:spcBef>
                          <a:spcPts val="0"/>
                        </a:spcBef>
                        <a:spcAft>
                          <a:spcPts val="0"/>
                        </a:spcAft>
                      </a:pPr>
                      <a:r>
                        <a:rPr lang="fr-FR" sz="1100" i="1">
                          <a:latin typeface="Times New Roman"/>
                          <a:ea typeface="DejaVu Sans"/>
                          <a:cs typeface="DejaVu Sans"/>
                        </a:rPr>
                        <a:t>Meeting with the Hosts </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b="1">
                          <a:latin typeface="Times New Roman"/>
                          <a:ea typeface="DejaVu Sans"/>
                          <a:cs typeface="DejaVu Sans"/>
                        </a:rPr>
                        <a:t>Beraam Village</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fr-FR" sz="1100">
                          <a:latin typeface="Times New Roman"/>
                          <a:ea typeface="DejaVu Sans"/>
                          <a:cs typeface="DejaVu Sans"/>
                        </a:rPr>
                        <a:t>13 :00 -21:00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Free time with the families</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13:00-15:00</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Vegeterian Lunch </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Palestinian &amp; oriental food</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Times New Roman"/>
                          <a:ea typeface="Times New Roman"/>
                          <a:cs typeface="DejaVu Sans"/>
                        </a:rPr>
                        <a:t>Haifa the City center</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13:00-14:00</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 Lunch </a:t>
                      </a:r>
                      <a:endParaRPr lang="en-US" sz="1100">
                        <a:latin typeface="Times New Roman"/>
                        <a:ea typeface="DejaVu Sans"/>
                      </a:endParaRPr>
                    </a:p>
                    <a:p>
                      <a:pPr marL="0" marR="0" algn="ctr">
                        <a:spcBef>
                          <a:spcPts val="0"/>
                        </a:spcBef>
                        <a:spcAft>
                          <a:spcPts val="0"/>
                        </a:spcAft>
                      </a:pPr>
                      <a:r>
                        <a:rPr lang="fr-FR" sz="1100" b="1">
                          <a:latin typeface="Times New Roman"/>
                          <a:ea typeface="Times New Roman"/>
                          <a:cs typeface="DejaVu Sans"/>
                        </a:rPr>
                        <a:t> </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421">
                <a:tc>
                  <a:txBody>
                    <a:bodyPr/>
                    <a:lstStyle/>
                    <a:p>
                      <a:pPr marL="0" marR="0" algn="ctr">
                        <a:spcBef>
                          <a:spcPts val="0"/>
                        </a:spcBef>
                        <a:spcAft>
                          <a:spcPts val="0"/>
                        </a:spcAft>
                      </a:pPr>
                      <a:r>
                        <a:rPr lang="fr-FR" sz="1100" b="1">
                          <a:latin typeface="Times New Roman"/>
                          <a:ea typeface="DejaVu Sans"/>
                          <a:cs typeface="DejaVu Sans"/>
                        </a:rPr>
                        <a:t>20:00-23:00</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 Cultural evening</a:t>
                      </a:r>
                      <a:endParaRPr lang="en-US" sz="1100">
                        <a:latin typeface="Times New Roman"/>
                        <a:ea typeface="DejaVu Sans"/>
                      </a:endParaRPr>
                    </a:p>
                    <a:p>
                      <a:pPr marL="0" marR="0" algn="ctr">
                        <a:spcBef>
                          <a:spcPts val="0"/>
                        </a:spcBef>
                        <a:spcAft>
                          <a:spcPts val="0"/>
                        </a:spcAft>
                      </a:pPr>
                      <a:r>
                        <a:rPr lang="fr-FR" sz="1100" b="1">
                          <a:latin typeface="Times New Roman"/>
                          <a:ea typeface="DejaVu Sans"/>
                          <a:cs typeface="DejaVu Sans"/>
                        </a:rPr>
                        <a:t>At Musmar Pottery</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Times New Roman"/>
                          <a:ea typeface="DejaVu Sans"/>
                          <a:cs typeface="Arial"/>
                        </a:rPr>
                        <a:t>Back to Nazareth and ramat Hasharon </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fr-FR" sz="1100">
                          <a:latin typeface="Times New Roman"/>
                          <a:ea typeface="DejaVu Sans"/>
                          <a:cs typeface="DejaVu Sans"/>
                        </a:rPr>
                        <a:t>20:00 -22:00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Arial"/>
                        </a:rPr>
                        <a:t> Good Friday The Orthodox Church</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18:00-20:00</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Dabka Practice</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b="1" i="1">
                          <a:latin typeface="Times New Roman"/>
                          <a:ea typeface="DejaVu Sans"/>
                          <a:cs typeface="DejaVu Sans"/>
                        </a:rPr>
                        <a:t>Two hours</a:t>
                      </a:r>
                      <a:endParaRPr lang="en-US" sz="1100" b="1" i="1">
                        <a:latin typeface="Times New Roman"/>
                        <a:ea typeface="DejaVu Sans"/>
                      </a:endParaRPr>
                    </a:p>
                    <a:p>
                      <a:pPr marL="0" marR="0" algn="ctr">
                        <a:spcBef>
                          <a:spcPts val="0"/>
                        </a:spcBef>
                        <a:spcAft>
                          <a:spcPts val="0"/>
                        </a:spcAft>
                      </a:pPr>
                      <a:r>
                        <a:rPr lang="fr-FR" sz="1100" b="1" i="1">
                          <a:latin typeface="Times New Roman"/>
                          <a:ea typeface="DejaVu Sans"/>
                          <a:cs typeface="DejaVu Sans"/>
                        </a:rPr>
                        <a:t>in the Carmel beach</a:t>
                      </a:r>
                      <a:r>
                        <a:rPr lang="en-US" sz="1100" b="0" i="0">
                          <a:latin typeface="Times New Roman"/>
                          <a:ea typeface="DejaVu Sans"/>
                          <a:cs typeface="DejaVu Sans"/>
                        </a:rPr>
                        <a:t>*</a:t>
                      </a:r>
                      <a:endParaRPr lang="en-US" sz="1100" b="1" i="1">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222">
                <a:tc>
                  <a:txBody>
                    <a:bodyPr/>
                    <a:lstStyle/>
                    <a:p>
                      <a:pPr marL="0" marR="0" algn="ctr">
                        <a:spcBef>
                          <a:spcPts val="0"/>
                        </a:spcBef>
                        <a:spcAft>
                          <a:spcPts val="0"/>
                        </a:spcAft>
                      </a:pPr>
                      <a:r>
                        <a:rPr lang="fr-FR" sz="1100">
                          <a:latin typeface="Times New Roman"/>
                          <a:ea typeface="DejaVu Sans"/>
                          <a:cs typeface="DejaVu Sans"/>
                        </a:rPr>
                        <a:t>Accommodation in </a:t>
                      </a:r>
                      <a:endParaRPr lang="en-US" sz="1100">
                        <a:latin typeface="Times New Roman"/>
                        <a:ea typeface="DejaVu Sans"/>
                      </a:endParaRPr>
                    </a:p>
                    <a:p>
                      <a:pPr marL="0" marR="0" algn="ctr">
                        <a:spcBef>
                          <a:spcPts val="0"/>
                        </a:spcBef>
                        <a:spcAft>
                          <a:spcPts val="0"/>
                        </a:spcAft>
                      </a:pPr>
                      <a:r>
                        <a:rPr lang="fr-FR" sz="1100">
                          <a:latin typeface="Times New Roman"/>
                          <a:ea typeface="DejaVu Sans"/>
                          <a:cs typeface="DejaVu Sans"/>
                        </a:rPr>
                        <a:t>Nazareth</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Accommodation in </a:t>
                      </a:r>
                      <a:endParaRPr lang="en-US" sz="1100">
                        <a:latin typeface="Times New Roman"/>
                        <a:ea typeface="DejaVu Sans"/>
                      </a:endParaRPr>
                    </a:p>
                    <a:p>
                      <a:pPr marL="0" marR="0" algn="ctr">
                        <a:spcBef>
                          <a:spcPts val="0"/>
                        </a:spcBef>
                        <a:spcAft>
                          <a:spcPts val="0"/>
                        </a:spcAft>
                      </a:pPr>
                      <a:r>
                        <a:rPr lang="fr-FR" sz="1100" b="1" i="1">
                          <a:latin typeface="Times New Roman"/>
                          <a:ea typeface="DejaVu Sans"/>
                          <a:cs typeface="DejaVu Sans"/>
                        </a:rPr>
                        <a:t>Nazareth</a:t>
                      </a:r>
                      <a:endParaRPr lang="en-US" sz="1100" b="1" i="1">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dirty="0">
                          <a:latin typeface="Times New Roman"/>
                          <a:ea typeface="DejaVu Sans"/>
                          <a:cs typeface="DejaVu Sans"/>
                        </a:rPr>
                        <a:t>Accommodation in </a:t>
                      </a:r>
                      <a:endParaRPr lang="en-US" sz="1100" dirty="0">
                        <a:latin typeface="Times New Roman"/>
                        <a:ea typeface="DejaVu Sans"/>
                      </a:endParaRPr>
                    </a:p>
                    <a:p>
                      <a:pPr marL="0" marR="0" algn="ctr">
                        <a:spcBef>
                          <a:spcPts val="0"/>
                        </a:spcBef>
                        <a:spcAft>
                          <a:spcPts val="0"/>
                        </a:spcAft>
                      </a:pPr>
                      <a:r>
                        <a:rPr lang="fr-FR" sz="1100" b="1" i="1" dirty="0">
                          <a:latin typeface="Times New Roman"/>
                          <a:ea typeface="DejaVu Sans"/>
                          <a:cs typeface="DejaVu Sans"/>
                        </a:rPr>
                        <a:t>Nazareth</a:t>
                      </a:r>
                      <a:endParaRPr lang="en-US" sz="1100" dirty="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Accommodation in </a:t>
                      </a:r>
                      <a:endParaRPr lang="en-US" sz="1100">
                        <a:latin typeface="Times New Roman"/>
                        <a:ea typeface="DejaVu Sans"/>
                      </a:endParaRPr>
                    </a:p>
                    <a:p>
                      <a:pPr marL="0" marR="0" algn="ctr">
                        <a:spcBef>
                          <a:spcPts val="0"/>
                        </a:spcBef>
                        <a:spcAft>
                          <a:spcPts val="0"/>
                        </a:spcAft>
                      </a:pPr>
                      <a:r>
                        <a:rPr lang="fr-FR" sz="1100" b="1" i="1">
                          <a:latin typeface="Times New Roman"/>
                          <a:ea typeface="DejaVu Sans"/>
                          <a:cs typeface="DejaVu Sans"/>
                        </a:rPr>
                        <a:t>Nazareth</a:t>
                      </a:r>
                      <a:endParaRPr lang="en-US" sz="1100" b="1" i="1">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a:latin typeface="Times New Roman"/>
                          <a:ea typeface="DejaVu Sans"/>
                          <a:cs typeface="DejaVu Sans"/>
                        </a:rPr>
                        <a:t>Accommodation in </a:t>
                      </a:r>
                      <a:endParaRPr lang="en-US" sz="1100">
                        <a:latin typeface="Times New Roman"/>
                        <a:ea typeface="DejaVu Sans"/>
                      </a:endParaRPr>
                    </a:p>
                    <a:p>
                      <a:pPr marL="0" marR="0" algn="ctr">
                        <a:spcBef>
                          <a:spcPts val="0"/>
                        </a:spcBef>
                        <a:spcAft>
                          <a:spcPts val="0"/>
                        </a:spcAft>
                      </a:pPr>
                      <a:r>
                        <a:rPr lang="fr-FR" sz="1100" b="1" i="1">
                          <a:latin typeface="Times New Roman"/>
                          <a:ea typeface="DejaVu Sans"/>
                          <a:cs typeface="DejaVu Sans"/>
                        </a:rPr>
                        <a:t>Nazareth</a:t>
                      </a:r>
                      <a:endParaRPr lang="en-US" sz="11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1100" dirty="0">
                          <a:latin typeface="Times New Roman"/>
                          <a:ea typeface="DejaVu Sans"/>
                          <a:cs typeface="DejaVu Sans"/>
                        </a:rPr>
                        <a:t>Accommodation in </a:t>
                      </a:r>
                      <a:endParaRPr lang="en-US" sz="1100" dirty="0">
                        <a:latin typeface="Times New Roman"/>
                        <a:ea typeface="DejaVu Sans"/>
                      </a:endParaRPr>
                    </a:p>
                    <a:p>
                      <a:pPr marL="0" marR="0" algn="ctr">
                        <a:spcBef>
                          <a:spcPts val="0"/>
                        </a:spcBef>
                        <a:spcAft>
                          <a:spcPts val="0"/>
                        </a:spcAft>
                      </a:pPr>
                      <a:r>
                        <a:rPr lang="fr-FR" sz="1100" dirty="0" err="1">
                          <a:latin typeface="Times New Roman"/>
                          <a:ea typeface="DejaVu Sans"/>
                          <a:cs typeface="DejaVu Sans"/>
                        </a:rPr>
                        <a:t>Ramat</a:t>
                      </a:r>
                      <a:r>
                        <a:rPr lang="fr-FR" sz="1100" dirty="0">
                          <a:latin typeface="Times New Roman"/>
                          <a:ea typeface="DejaVu Sans"/>
                          <a:cs typeface="DejaVu Sans"/>
                        </a:rPr>
                        <a:t> </a:t>
                      </a:r>
                      <a:r>
                        <a:rPr lang="fr-FR" sz="1100" dirty="0" err="1">
                          <a:latin typeface="Times New Roman"/>
                          <a:ea typeface="DejaVu Sans"/>
                          <a:cs typeface="DejaVu Sans"/>
                        </a:rPr>
                        <a:t>hashron</a:t>
                      </a:r>
                      <a:endParaRPr lang="en-US" sz="1100" dirty="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010" name="Rectangle 2"/>
          <p:cNvSpPr>
            <a:spLocks noChangeArrowheads="1"/>
          </p:cNvSpPr>
          <p:nvPr/>
        </p:nvSpPr>
        <p:spPr bwMode="auto">
          <a:xfrm>
            <a:off x="0" y="1628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Itinerary- </a:t>
            </a:r>
            <a:r>
              <a:rPr kumimoji="0" lang="en-US" sz="1200" b="1" i="0" u="sng" strike="noStrike" cap="none" normalizeH="0" baseline="0" dirty="0" smtClean="0">
                <a:ln>
                  <a:noFill/>
                </a:ln>
                <a:solidFill>
                  <a:schemeClr val="tx1"/>
                </a:solidFill>
                <a:effectLst/>
                <a:latin typeface="Arial" pitchFamily="34" charset="0"/>
                <a:ea typeface="Times New Roman" pitchFamily="18" charset="0"/>
                <a:cs typeface="DejaVu Sans" charset="0"/>
              </a:rPr>
              <a:t>The Visit of Arnold Jensen group to Nazareth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323528" y="6309320"/>
            <a:ext cx="1080120" cy="36933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he-IL"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המשך</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3"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60078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7195126" y="1628800"/>
            <a:ext cx="1617751" cy="369332"/>
          </a:xfrm>
          <a:prstGeom prst="rect">
            <a:avLst/>
          </a:prstGeom>
        </p:spPr>
        <p:txBody>
          <a:bodyPr wrap="none">
            <a:spAutoFit/>
          </a:bodyPr>
          <a:lstStyle/>
          <a:p>
            <a:pPr marL="285750" indent="-285750"/>
            <a:r>
              <a:rPr lang="he-IL" b="1" dirty="0" smtClean="0">
                <a:solidFill>
                  <a:schemeClr val="bg2">
                    <a:lumMod val="25000"/>
                  </a:schemeClr>
                </a:solidFill>
              </a:rPr>
              <a:t>תוכנית העובדה</a:t>
            </a:r>
            <a:endParaRPr lang="he-IL" b="1" dirty="0">
              <a:solidFill>
                <a:schemeClr val="bg2">
                  <a:lumMod val="25000"/>
                </a:schemeClr>
              </a:solidFill>
            </a:endParaRPr>
          </a:p>
        </p:txBody>
      </p:sp>
      <p:sp>
        <p:nvSpPr>
          <p:cNvPr id="11"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9"/>
          <p:cNvSpPr txBox="1"/>
          <p:nvPr/>
        </p:nvSpPr>
        <p:spPr>
          <a:xfrm>
            <a:off x="323528" y="6309320"/>
            <a:ext cx="1080120" cy="36933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he-IL"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המשך</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8" name="Table 7"/>
          <p:cNvGraphicFramePr>
            <a:graphicFrameLocks noGrp="1"/>
          </p:cNvGraphicFramePr>
          <p:nvPr/>
        </p:nvGraphicFramePr>
        <p:xfrm>
          <a:off x="827584" y="2348880"/>
          <a:ext cx="7848870" cy="3184468"/>
        </p:xfrm>
        <a:graphic>
          <a:graphicData uri="http://schemas.openxmlformats.org/drawingml/2006/table">
            <a:tbl>
              <a:tblPr/>
              <a:tblGrid>
                <a:gridCol w="1308145"/>
                <a:gridCol w="1308145"/>
                <a:gridCol w="1308145"/>
                <a:gridCol w="1308145"/>
                <a:gridCol w="1308145"/>
                <a:gridCol w="1308145"/>
              </a:tblGrid>
              <a:tr h="475933">
                <a:tc>
                  <a:txBody>
                    <a:bodyPr/>
                    <a:lstStyle/>
                    <a:p>
                      <a:pPr marL="0" marR="0" algn="ctr" rtl="1">
                        <a:spcBef>
                          <a:spcPts val="0"/>
                        </a:spcBef>
                        <a:spcAft>
                          <a:spcPts val="0"/>
                        </a:spcAft>
                      </a:pPr>
                      <a:r>
                        <a:rPr lang="en-US" sz="800" b="1">
                          <a:latin typeface="Times New Roman"/>
                          <a:ea typeface="Times New Roman"/>
                          <a:cs typeface="DejaVu Sans"/>
                        </a:rPr>
                        <a:t>Monday, April 13th</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800" b="1">
                          <a:latin typeface="Times New Roman"/>
                          <a:ea typeface="Times New Roman"/>
                          <a:cs typeface="DejaVu Sans"/>
                        </a:rPr>
                        <a:t>Teusday, April 14th</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800" b="1">
                          <a:latin typeface="Times New Roman"/>
                          <a:ea typeface="Times New Roman"/>
                          <a:cs typeface="DejaVu Sans"/>
                        </a:rPr>
                        <a:t>Wed, April 15th</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800" b="1">
                          <a:latin typeface="Times New Roman"/>
                          <a:ea typeface="Times New Roman"/>
                          <a:cs typeface="DejaVu Sans"/>
                        </a:rPr>
                        <a:t>Thursday</a:t>
                      </a:r>
                      <a:r>
                        <a:rPr lang="en-US" sz="800" b="1">
                          <a:latin typeface="Times New Roman"/>
                          <a:ea typeface="Times New Roman"/>
                          <a:cs typeface="Arial"/>
                        </a:rPr>
                        <a:t> April6</a:t>
                      </a:r>
                      <a:r>
                        <a:rPr lang="en-US" sz="800" b="1">
                          <a:latin typeface="Times New Roman"/>
                          <a:ea typeface="Times New Roman"/>
                          <a:cs typeface="DejaVu Sans"/>
                        </a:rPr>
                        <a:t>th </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800" b="1">
                          <a:latin typeface="Times New Roman"/>
                          <a:ea typeface="Times New Roman"/>
                          <a:cs typeface="DejaVu Sans"/>
                        </a:rPr>
                        <a:t>Friday, </a:t>
                      </a:r>
                      <a:r>
                        <a:rPr lang="en-US" sz="800" b="1">
                          <a:latin typeface="Times New Roman"/>
                          <a:ea typeface="Times New Roman"/>
                          <a:cs typeface="Arial"/>
                        </a:rPr>
                        <a:t>April </a:t>
                      </a:r>
                      <a:r>
                        <a:rPr lang="en-US" sz="800" b="1">
                          <a:latin typeface="Times New Roman"/>
                          <a:ea typeface="Times New Roman"/>
                          <a:cs typeface="DejaVu Sans"/>
                        </a:rPr>
                        <a:t>17</a:t>
                      </a:r>
                      <a:r>
                        <a:rPr lang="en-US" sz="800" b="1" baseline="30000">
                          <a:latin typeface="Times New Roman"/>
                          <a:ea typeface="Times New Roman"/>
                          <a:cs typeface="DejaVu Sans"/>
                        </a:rPr>
                        <a:t>th</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spcBef>
                          <a:spcPts val="0"/>
                        </a:spcBef>
                        <a:spcAft>
                          <a:spcPts val="0"/>
                        </a:spcAft>
                      </a:pPr>
                      <a:r>
                        <a:rPr lang="en-US" sz="800" b="1">
                          <a:latin typeface="Times New Roman"/>
                          <a:ea typeface="Times New Roman"/>
                          <a:cs typeface="DejaVu Sans"/>
                        </a:rPr>
                        <a:t>Sat, </a:t>
                      </a:r>
                      <a:r>
                        <a:rPr lang="en-US" sz="800" b="1">
                          <a:latin typeface="Times New Roman"/>
                          <a:ea typeface="Times New Roman"/>
                          <a:cs typeface="Arial"/>
                        </a:rPr>
                        <a:t>April 18</a:t>
                      </a:r>
                      <a:r>
                        <a:rPr lang="en-US" sz="800" b="1">
                          <a:latin typeface="Times New Roman"/>
                          <a:ea typeface="Times New Roman"/>
                          <a:cs typeface="DejaVu Sans"/>
                        </a:rPr>
                        <a:t>th</a:t>
                      </a:r>
                      <a:r>
                        <a:rPr lang="en-US" sz="800" b="1">
                          <a:latin typeface="Times New Roman"/>
                          <a:ea typeface="Times New Roman"/>
                          <a:cs typeface="Arial"/>
                        </a:rPr>
                        <a:t> </a:t>
                      </a:r>
                      <a:r>
                        <a:rPr lang="en-US" sz="800" b="1" i="1">
                          <a:latin typeface="Times New Roman"/>
                          <a:ea typeface="Times New Roman"/>
                          <a:cs typeface="DejaVu Sans"/>
                        </a:rPr>
                        <a:t> </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63941">
                <a:tc>
                  <a:txBody>
                    <a:bodyPr/>
                    <a:lstStyle/>
                    <a:p>
                      <a:pPr marL="0" marR="0" algn="ctr" rtl="0">
                        <a:spcBef>
                          <a:spcPts val="0"/>
                        </a:spcBef>
                        <a:spcAft>
                          <a:spcPts val="0"/>
                        </a:spcAft>
                      </a:pPr>
                      <a:r>
                        <a:rPr lang="fr-FR" sz="800">
                          <a:latin typeface="Times New Roman"/>
                          <a:ea typeface="DejaVu Sans"/>
                          <a:cs typeface="DejaVu Sans"/>
                        </a:rPr>
                        <a:t>Arriving to Alon High school</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Trip to Jerusalem</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Arriving to Alon High school</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 10:00-11:00</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The Holocust Memorial cermony</a:t>
                      </a:r>
                      <a:endParaRPr lang="en-US" sz="800">
                        <a:latin typeface="Times New Roman"/>
                        <a:ea typeface="DejaVu Sans"/>
                      </a:endParaRPr>
                    </a:p>
                  </a:txBody>
                  <a:tcPr marL="24644" marR="24644" marT="24644" marB="246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10:00-11:30</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Ein Jedi</a:t>
                      </a:r>
                      <a:r>
                        <a:rPr lang="fr-FR" sz="800" i="1">
                          <a:latin typeface="Times New Roman"/>
                          <a:ea typeface="DejaVu Sans"/>
                          <a:cs typeface="DejaVu Sans"/>
                        </a:rPr>
                        <a:t> Vally</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en-US" sz="800">
                          <a:latin typeface="Times New Roman"/>
                          <a:ea typeface="DejaVu Sans"/>
                          <a:cs typeface="DejaVu Sans"/>
                        </a:rPr>
                        <a:t>Last day with the families</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941">
                <a:tc>
                  <a:txBody>
                    <a:bodyPr/>
                    <a:lstStyle/>
                    <a:p>
                      <a:pPr marL="0" marR="0" algn="ctr" rtl="0">
                        <a:spcBef>
                          <a:spcPts val="0"/>
                        </a:spcBef>
                        <a:spcAft>
                          <a:spcPts val="0"/>
                        </a:spcAft>
                      </a:pPr>
                      <a:r>
                        <a:rPr lang="fr-FR" sz="800">
                          <a:latin typeface="Times New Roman"/>
                          <a:ea typeface="DejaVu Sans"/>
                          <a:cs typeface="DejaVu Sans"/>
                        </a:rPr>
                        <a:t>Joining </a:t>
                      </a:r>
                      <a:r>
                        <a:rPr lang="en-US" sz="800">
                          <a:latin typeface="Times New Roman"/>
                          <a:ea typeface="DejaVu Sans"/>
                          <a:cs typeface="Arial"/>
                        </a:rPr>
                        <a:t>classes with the hosts</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Yad Vashem</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rtl="0">
                        <a:spcBef>
                          <a:spcPts val="0"/>
                        </a:spcBef>
                        <a:spcAft>
                          <a:spcPts val="0"/>
                        </a:spcAft>
                      </a:pPr>
                      <a:endParaRPr lang="fr-FR" sz="800">
                        <a:latin typeface="Times New Roman"/>
                        <a:ea typeface="DejaVu Sans"/>
                        <a:cs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Trip to Jerusalem &amp; the Dead Sea</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12:00-14:30</a:t>
                      </a:r>
                      <a:endParaRPr lang="en-US" sz="800">
                        <a:latin typeface="Times New Roman"/>
                        <a:ea typeface="DejaVu Sans"/>
                      </a:endParaRPr>
                    </a:p>
                    <a:p>
                      <a:pPr marL="0" marR="0" algn="ctr" rtl="0">
                        <a:spcBef>
                          <a:spcPts val="0"/>
                        </a:spcBef>
                        <a:spcAft>
                          <a:spcPts val="0"/>
                        </a:spcAft>
                      </a:pPr>
                      <a:r>
                        <a:rPr lang="fr-FR" sz="800" i="1">
                          <a:latin typeface="Times New Roman"/>
                          <a:ea typeface="DejaVu Sans"/>
                          <a:cs typeface="DejaVu Sans"/>
                        </a:rPr>
                        <a:t>Lunch break</a:t>
                      </a:r>
                      <a:endParaRPr lang="en-US" sz="800">
                        <a:latin typeface="Times New Roman"/>
                        <a:ea typeface="DejaVu Sans"/>
                      </a:endParaRPr>
                    </a:p>
                    <a:p>
                      <a:pPr marL="0" marR="0" algn="ctr" rtl="0">
                        <a:spcBef>
                          <a:spcPts val="0"/>
                        </a:spcBef>
                        <a:spcAft>
                          <a:spcPts val="0"/>
                        </a:spcAft>
                      </a:pPr>
                      <a:r>
                        <a:rPr lang="fr-FR" sz="800" i="1">
                          <a:latin typeface="Times New Roman"/>
                          <a:ea typeface="DejaVu Sans"/>
                          <a:cs typeface="DejaVu Sans"/>
                        </a:rPr>
                        <a:t>in Ein Bokek beach*</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endParaRPr lang="fr-FR" sz="800">
                        <a:latin typeface="Times New Roman"/>
                        <a:ea typeface="DejaVu Sans"/>
                        <a:cs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523">
                <a:tc>
                  <a:txBody>
                    <a:bodyPr/>
                    <a:lstStyle/>
                    <a:p>
                      <a:pPr marL="0" marR="0" algn="ctr" rtl="0">
                        <a:spcBef>
                          <a:spcPts val="0"/>
                        </a:spcBef>
                        <a:spcAft>
                          <a:spcPts val="0"/>
                        </a:spcAft>
                      </a:pPr>
                      <a:r>
                        <a:rPr lang="fr-FR" sz="800">
                          <a:latin typeface="Times New Roman"/>
                          <a:ea typeface="DejaVu Sans"/>
                          <a:cs typeface="DejaVu Sans"/>
                        </a:rPr>
                        <a:t>17:00-19:00</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Guided tour in</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 Tel aviv</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Guided tour in</a:t>
                      </a:r>
                      <a:endParaRPr lang="en-US" sz="800">
                        <a:latin typeface="Times New Roman"/>
                        <a:ea typeface="DejaVu Sans"/>
                      </a:endParaRPr>
                    </a:p>
                    <a:p>
                      <a:pPr marL="0" marR="0" algn="ctr" rtl="0">
                        <a:spcBef>
                          <a:spcPts val="0"/>
                        </a:spcBef>
                        <a:spcAft>
                          <a:spcPts val="0"/>
                        </a:spcAft>
                      </a:pPr>
                      <a:r>
                        <a:rPr lang="fr-FR" sz="800" b="1">
                          <a:latin typeface="Times New Roman"/>
                          <a:ea typeface="DejaVu Sans"/>
                          <a:cs typeface="DejaVu Sans"/>
                        </a:rPr>
                        <a:t>The New City of Jerusalem</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13:00-21:00</a:t>
                      </a:r>
                      <a:endParaRPr lang="en-US" sz="800">
                        <a:latin typeface="Times New Roman"/>
                        <a:ea typeface="DejaVu Sans"/>
                      </a:endParaRPr>
                    </a:p>
                    <a:p>
                      <a:pPr marL="0" marR="0" algn="ctr" rtl="0">
                        <a:spcBef>
                          <a:spcPts val="0"/>
                        </a:spcBef>
                        <a:spcAft>
                          <a:spcPts val="0"/>
                        </a:spcAft>
                      </a:pPr>
                      <a:r>
                        <a:rPr lang="fr-FR" sz="800" b="1" i="1">
                          <a:latin typeface="Times New Roman"/>
                          <a:ea typeface="DejaVu Sans"/>
                          <a:cs typeface="DejaVu Sans"/>
                        </a:rPr>
                        <a:t>time with in Families</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Arial"/>
                        </a:rPr>
                        <a:t>only</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i="1">
                          <a:latin typeface="Times New Roman"/>
                          <a:ea typeface="DejaVu Sans"/>
                          <a:cs typeface="DejaVu Sans"/>
                        </a:rPr>
                        <a:t>Tour:</a:t>
                      </a:r>
                      <a:r>
                        <a:rPr lang="fr-FR" sz="1000" i="1">
                          <a:latin typeface="Times New Roman"/>
                          <a:ea typeface="DejaVu Sans"/>
                          <a:cs typeface="DejaVu Sans"/>
                        </a:rPr>
                        <a:t> The old city Jerusalem</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 12 :00-15:30</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14:30-17:00</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Massada</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spcBef>
                          <a:spcPts val="0"/>
                        </a:spcBef>
                        <a:spcAft>
                          <a:spcPts val="0"/>
                        </a:spcAft>
                      </a:pPr>
                      <a:r>
                        <a:rPr lang="en-US" sz="800" b="1">
                          <a:latin typeface="Times New Roman"/>
                          <a:ea typeface="Times New Roman"/>
                          <a:cs typeface="DejaVu Sans"/>
                        </a:rPr>
                        <a:t>Arriving to school at 21:30 PM </a:t>
                      </a:r>
                      <a:endParaRPr lang="en-US" sz="800">
                        <a:latin typeface="Times New Roman"/>
                        <a:ea typeface="Times New Roman"/>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189">
                <a:tc>
                  <a:txBody>
                    <a:bodyPr/>
                    <a:lstStyle/>
                    <a:p>
                      <a:pPr marL="0" marR="0" algn="ctr" rtl="0">
                        <a:spcBef>
                          <a:spcPts val="0"/>
                        </a:spcBef>
                        <a:spcAft>
                          <a:spcPts val="0"/>
                        </a:spcAft>
                      </a:pPr>
                      <a:r>
                        <a:rPr lang="fr-FR" sz="800" b="1" i="1">
                          <a:latin typeface="Times New Roman"/>
                          <a:ea typeface="DejaVu Sans"/>
                          <a:cs typeface="DejaVu Sans"/>
                        </a:rPr>
                        <a:t>Free time with in Tel Aviv</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endParaRPr lang="en-US" sz="800">
                        <a:latin typeface="Times New Roman"/>
                        <a:ea typeface="DejaVu Sans"/>
                        <a:cs typeface="Arial"/>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endParaRPr lang="en-US" sz="800">
                        <a:latin typeface="Times New Roman"/>
                        <a:ea typeface="DejaVu Sans"/>
                        <a:cs typeface="Arial"/>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en-US" sz="800">
                          <a:latin typeface="Times New Roman"/>
                          <a:ea typeface="DejaVu Sans"/>
                          <a:cs typeface="Arial"/>
                        </a:rPr>
                        <a:t>Mamela shopping ceter for lunch</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Back to Ramat hashron &amp; Nazareth</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Travel to TLV Airport</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941">
                <a:tc>
                  <a:txBody>
                    <a:bodyPr/>
                    <a:lstStyle/>
                    <a:p>
                      <a:pPr marL="0" marR="0" algn="ctr" rtl="0">
                        <a:spcBef>
                          <a:spcPts val="0"/>
                        </a:spcBef>
                        <a:spcAft>
                          <a:spcPts val="0"/>
                        </a:spcAft>
                      </a:pPr>
                      <a:r>
                        <a:rPr lang="fr-FR" sz="800">
                          <a:latin typeface="Times New Roman"/>
                          <a:ea typeface="DejaVu Sans"/>
                          <a:cs typeface="DejaVu Sans"/>
                        </a:rPr>
                        <a:t>Accommodation in </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Ramat hashron</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Accommodation in </a:t>
                      </a:r>
                      <a:endParaRPr lang="en-US" sz="800">
                        <a:latin typeface="Times New Roman"/>
                        <a:ea typeface="DejaVu Sans"/>
                      </a:endParaRPr>
                    </a:p>
                    <a:p>
                      <a:pPr marL="0" marR="0" algn="ctr" rtl="0">
                        <a:spcBef>
                          <a:spcPts val="0"/>
                        </a:spcBef>
                        <a:spcAft>
                          <a:spcPts val="0"/>
                        </a:spcAft>
                      </a:pPr>
                      <a:r>
                        <a:rPr lang="fr-FR" sz="800" b="1" i="1">
                          <a:latin typeface="Times New Roman"/>
                          <a:ea typeface="DejaVu Sans"/>
                          <a:cs typeface="DejaVu Sans"/>
                        </a:rPr>
                        <a:t>Ramat hashron</a:t>
                      </a:r>
                      <a:endParaRPr lang="en-US" sz="800" b="1" i="1">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Accommodation in </a:t>
                      </a:r>
                      <a:endParaRPr lang="en-US" sz="800">
                        <a:latin typeface="Times New Roman"/>
                        <a:ea typeface="DejaVu Sans"/>
                      </a:endParaRPr>
                    </a:p>
                    <a:p>
                      <a:pPr marL="0" marR="0" algn="ctr" rtl="0">
                        <a:spcBef>
                          <a:spcPts val="0"/>
                        </a:spcBef>
                        <a:spcAft>
                          <a:spcPts val="0"/>
                        </a:spcAft>
                      </a:pPr>
                      <a:r>
                        <a:rPr lang="fr-FR" sz="800" b="1" i="1">
                          <a:latin typeface="Times New Roman"/>
                          <a:ea typeface="DejaVu Sans"/>
                          <a:cs typeface="DejaVu Sans"/>
                        </a:rPr>
                        <a:t>Ramat Rashron</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Accommodation in </a:t>
                      </a:r>
                      <a:endParaRPr lang="en-US" sz="800">
                        <a:latin typeface="Times New Roman"/>
                        <a:ea typeface="DejaVu Sans"/>
                      </a:endParaRPr>
                    </a:p>
                    <a:p>
                      <a:pPr marL="0" marR="0" algn="ctr" rtl="0">
                        <a:spcBef>
                          <a:spcPts val="0"/>
                        </a:spcBef>
                        <a:spcAft>
                          <a:spcPts val="0"/>
                        </a:spcAft>
                      </a:pPr>
                      <a:r>
                        <a:rPr lang="fr-FR" sz="800" b="1" i="1">
                          <a:latin typeface="Times New Roman"/>
                          <a:ea typeface="DejaVu Sans"/>
                          <a:cs typeface="DejaVu Sans"/>
                        </a:rPr>
                        <a:t>Nave Shaloum</a:t>
                      </a:r>
                      <a:endParaRPr lang="en-US" sz="800" b="1" i="1">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a:latin typeface="Times New Roman"/>
                          <a:ea typeface="DejaVu Sans"/>
                          <a:cs typeface="DejaVu Sans"/>
                        </a:rPr>
                        <a:t>Accommodation in </a:t>
                      </a:r>
                      <a:endParaRPr lang="en-US" sz="800">
                        <a:latin typeface="Times New Roman"/>
                        <a:ea typeface="DejaVu Sans"/>
                      </a:endParaRPr>
                    </a:p>
                    <a:p>
                      <a:pPr marL="0" marR="0" algn="ctr" rtl="0">
                        <a:spcBef>
                          <a:spcPts val="0"/>
                        </a:spcBef>
                        <a:spcAft>
                          <a:spcPts val="0"/>
                        </a:spcAft>
                      </a:pPr>
                      <a:r>
                        <a:rPr lang="fr-FR" sz="800">
                          <a:latin typeface="Times New Roman"/>
                          <a:ea typeface="DejaVu Sans"/>
                          <a:cs typeface="DejaVu Sans"/>
                        </a:rPr>
                        <a:t>Ramat hashron</a:t>
                      </a:r>
                      <a:endParaRPr lang="en-US" sz="80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fr-FR" sz="800" dirty="0">
                          <a:latin typeface="Times New Roman"/>
                          <a:ea typeface="DejaVu Sans"/>
                          <a:cs typeface="DejaVu Sans"/>
                        </a:rPr>
                        <a:t>Accommodation in </a:t>
                      </a:r>
                      <a:endParaRPr lang="en-US" sz="800" dirty="0">
                        <a:latin typeface="Times New Roman"/>
                        <a:ea typeface="DejaVu Sans"/>
                      </a:endParaRPr>
                    </a:p>
                    <a:p>
                      <a:pPr marL="0" marR="0" algn="ctr" rtl="0">
                        <a:spcBef>
                          <a:spcPts val="0"/>
                        </a:spcBef>
                        <a:spcAft>
                          <a:spcPts val="0"/>
                        </a:spcAft>
                      </a:pPr>
                      <a:r>
                        <a:rPr lang="fr-FR" sz="800" dirty="0" err="1">
                          <a:latin typeface="Times New Roman"/>
                          <a:ea typeface="DejaVu Sans"/>
                          <a:cs typeface="DejaVu Sans"/>
                        </a:rPr>
                        <a:t>Your</a:t>
                      </a:r>
                      <a:r>
                        <a:rPr lang="fr-FR" sz="800" dirty="0">
                          <a:latin typeface="Times New Roman"/>
                          <a:ea typeface="DejaVu Sans"/>
                          <a:cs typeface="DejaVu Sans"/>
                        </a:rPr>
                        <a:t> house </a:t>
                      </a:r>
                      <a:r>
                        <a:rPr lang="fr-FR" sz="800" dirty="0" err="1">
                          <a:latin typeface="Times New Roman"/>
                          <a:ea typeface="DejaVu Sans"/>
                          <a:cs typeface="DejaVu Sans"/>
                        </a:rPr>
                        <a:t>with</a:t>
                      </a:r>
                      <a:r>
                        <a:rPr lang="fr-FR" sz="800" dirty="0">
                          <a:latin typeface="Times New Roman"/>
                          <a:ea typeface="DejaVu Sans"/>
                          <a:cs typeface="DejaVu Sans"/>
                        </a:rPr>
                        <a:t> the </a:t>
                      </a:r>
                      <a:r>
                        <a:rPr lang="fr-FR" sz="800" dirty="0" err="1">
                          <a:latin typeface="Times New Roman"/>
                          <a:ea typeface="DejaVu Sans"/>
                          <a:cs typeface="DejaVu Sans"/>
                        </a:rPr>
                        <a:t>family</a:t>
                      </a:r>
                      <a:r>
                        <a:rPr lang="fr-FR" sz="800" dirty="0">
                          <a:latin typeface="Times New Roman"/>
                          <a:ea typeface="DejaVu Sans"/>
                          <a:cs typeface="DejaVu Sans"/>
                        </a:rPr>
                        <a:t>  Germany</a:t>
                      </a:r>
                      <a:endParaRPr lang="en-US" sz="800" dirty="0">
                        <a:latin typeface="Times New Roman"/>
                        <a:ea typeface="DejaVu Sans"/>
                      </a:endParaRPr>
                    </a:p>
                  </a:txBody>
                  <a:tcPr marL="24644" marR="24644" marT="24644" marB="2464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4033" name="Rectangle 1"/>
          <p:cNvSpPr>
            <a:spLocks noChangeArrowheads="1"/>
          </p:cNvSpPr>
          <p:nvPr/>
        </p:nvSpPr>
        <p:spPr bwMode="auto">
          <a:xfrm>
            <a:off x="899592" y="1916832"/>
            <a:ext cx="478483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585913" algn="l"/>
              </a:tabLst>
            </a:pPr>
            <a:r>
              <a:rPr kumimoji="0" lang="en-US" sz="1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Itinerary- </a:t>
            </a:r>
            <a:r>
              <a:rPr kumimoji="0" lang="en-US" sz="1200" b="1" i="0" u="sng" strike="noStrike" cap="none" normalizeH="0" baseline="0" dirty="0" smtClean="0">
                <a:ln>
                  <a:noFill/>
                </a:ln>
                <a:solidFill>
                  <a:schemeClr val="tx1"/>
                </a:solidFill>
                <a:effectLst/>
                <a:latin typeface="Arial" pitchFamily="34" charset="0"/>
                <a:ea typeface="Times New Roman" pitchFamily="18" charset="0"/>
                <a:cs typeface="DejaVu Sans"/>
              </a:rPr>
              <a:t>The Visit of Arnold Jensen group to Ramat </a:t>
            </a:r>
            <a:r>
              <a:rPr kumimoji="0" lang="en-US" sz="1200" b="1" i="0" u="sng" strike="noStrike" cap="none" normalizeH="0" baseline="0" dirty="0" err="1" smtClean="0">
                <a:ln>
                  <a:noFill/>
                </a:ln>
                <a:solidFill>
                  <a:schemeClr val="tx1"/>
                </a:solidFill>
                <a:effectLst/>
                <a:latin typeface="Arial" pitchFamily="34" charset="0"/>
                <a:ea typeface="Times New Roman" pitchFamily="18" charset="0"/>
                <a:cs typeface="DejaVu Sans"/>
              </a:rPr>
              <a:t>Hashron</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85913"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60078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6300192" y="1628800"/>
            <a:ext cx="1864613" cy="646331"/>
          </a:xfrm>
          <a:prstGeom prst="rect">
            <a:avLst/>
          </a:prstGeom>
        </p:spPr>
        <p:txBody>
          <a:bodyPr wrap="none">
            <a:spAutoFit/>
          </a:bodyPr>
          <a:lstStyle/>
          <a:p>
            <a:pPr marL="285750" indent="-285750">
              <a:buFont typeface="Arial" panose="020B0604020202020204" pitchFamily="34" charset="0"/>
              <a:buChar char="•"/>
            </a:pPr>
            <a:r>
              <a:rPr lang="he-IL" b="1" dirty="0" smtClean="0">
                <a:solidFill>
                  <a:schemeClr val="bg2">
                    <a:lumMod val="25000"/>
                  </a:schemeClr>
                </a:solidFill>
                <a:hlinkClick r:id="rId2"/>
              </a:rPr>
              <a:t>קישור לתמונות</a:t>
            </a:r>
            <a:endParaRPr lang="he-IL" b="1" dirty="0" smtClean="0">
              <a:solidFill>
                <a:schemeClr val="bg2">
                  <a:lumMod val="25000"/>
                </a:schemeClr>
              </a:solidFill>
            </a:endParaRPr>
          </a:p>
          <a:p>
            <a:pPr marL="285750" indent="-285750"/>
            <a:endParaRPr lang="he-IL" b="1" dirty="0">
              <a:solidFill>
                <a:schemeClr val="bg2">
                  <a:lumMod val="25000"/>
                </a:schemeClr>
              </a:solidFill>
            </a:endParaRPr>
          </a:p>
        </p:txBody>
      </p:sp>
      <p:pic>
        <p:nvPicPr>
          <p:cNvPr id="40962" name="Picture 2" descr="C:\Users\user1.PC2T\Downloads\Maya Fürst mit Arieh Gitelis vor Buchenwaldfoto in Bergen-Belsen.jpg"/>
          <p:cNvPicPr>
            <a:picLocks noChangeAspect="1" noChangeArrowheads="1"/>
          </p:cNvPicPr>
          <p:nvPr/>
        </p:nvPicPr>
        <p:blipFill>
          <a:blip r:embed="rId3" cstate="print"/>
          <a:srcRect/>
          <a:stretch>
            <a:fillRect/>
          </a:stretch>
        </p:blipFill>
        <p:spPr bwMode="auto">
          <a:xfrm>
            <a:off x="179512" y="3645024"/>
            <a:ext cx="2520280" cy="1890210"/>
          </a:xfrm>
          <a:prstGeom prst="rect">
            <a:avLst/>
          </a:prstGeom>
          <a:noFill/>
        </p:spPr>
      </p:pic>
      <p:pic>
        <p:nvPicPr>
          <p:cNvPr id="40963" name="Picture 3" descr="C:\Users\user1.PC2T\Downloads\Hannah Pick-Goslar klein.JPG"/>
          <p:cNvPicPr>
            <a:picLocks noChangeAspect="1" noChangeArrowheads="1"/>
          </p:cNvPicPr>
          <p:nvPr/>
        </p:nvPicPr>
        <p:blipFill>
          <a:blip r:embed="rId4" cstate="print"/>
          <a:srcRect/>
          <a:stretch>
            <a:fillRect/>
          </a:stretch>
        </p:blipFill>
        <p:spPr bwMode="auto">
          <a:xfrm>
            <a:off x="3131840" y="3645024"/>
            <a:ext cx="2808312" cy="1916147"/>
          </a:xfrm>
          <a:prstGeom prst="rect">
            <a:avLst/>
          </a:prstGeom>
          <a:noFill/>
        </p:spPr>
      </p:pic>
      <p:pic>
        <p:nvPicPr>
          <p:cNvPr id="40965" name="Picture 5"/>
          <p:cNvPicPr>
            <a:picLocks noChangeAspect="1" noChangeArrowheads="1"/>
          </p:cNvPicPr>
          <p:nvPr/>
        </p:nvPicPr>
        <p:blipFill>
          <a:blip r:embed="rId5" cstate="print"/>
          <a:srcRect l="10041" t="38849" r="60728" b="16401"/>
          <a:stretch>
            <a:fillRect/>
          </a:stretch>
        </p:blipFill>
        <p:spPr bwMode="auto">
          <a:xfrm>
            <a:off x="6228184" y="3573016"/>
            <a:ext cx="2376264" cy="2046265"/>
          </a:xfrm>
          <a:prstGeom prst="rect">
            <a:avLst/>
          </a:prstGeom>
          <a:noFill/>
          <a:ln w="9525">
            <a:noFill/>
            <a:miter lim="800000"/>
            <a:headEnd/>
            <a:tailEnd/>
          </a:ln>
        </p:spPr>
      </p:pic>
      <p:sp>
        <p:nvSpPr>
          <p:cNvPr id="11" name="מלבן 3"/>
          <p:cNvSpPr/>
          <p:nvPr/>
        </p:nvSpPr>
        <p:spPr>
          <a:xfrm>
            <a:off x="3923928" y="476672"/>
            <a:ext cx="4078937" cy="369332"/>
          </a:xfrm>
          <a:prstGeom prst="rect">
            <a:avLst/>
          </a:prstGeom>
        </p:spPr>
        <p:txBody>
          <a:bodyPr wrap="none">
            <a:spAutoFit/>
          </a:bodyPr>
          <a:lstStyle/>
          <a:p>
            <a:pPr rt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Trilateral  Students Exchange Program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2" name="תמונה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60078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5220072" y="1556533"/>
            <a:ext cx="3373039" cy="769441"/>
          </a:xfrm>
          <a:prstGeom prst="rect">
            <a:avLst/>
          </a:prstGeom>
          <a:noFill/>
        </p:spPr>
        <p:txBody>
          <a:bodyPr wrap="none">
            <a:spAutoFit/>
          </a:bodyPr>
          <a:lstStyle/>
          <a:p>
            <a:pPr algn="ctr" fontAlgn="auto">
              <a:spcBef>
                <a:spcPts val="0"/>
              </a:spcBef>
              <a:spcAft>
                <a:spcPts val="0"/>
              </a:spcAft>
              <a:defRPr/>
            </a:pPr>
            <a:r>
              <a:rPr lang="he-IL"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חזון בית ספרי</a:t>
            </a:r>
          </a:p>
        </p:txBody>
      </p:sp>
      <p:sp>
        <p:nvSpPr>
          <p:cNvPr id="5" name="TextBox 4"/>
          <p:cNvSpPr txBox="1"/>
          <p:nvPr/>
        </p:nvSpPr>
        <p:spPr>
          <a:xfrm>
            <a:off x="393700" y="2436813"/>
            <a:ext cx="8224838" cy="3970337"/>
          </a:xfrm>
          <a:prstGeom prst="rect">
            <a:avLst/>
          </a:prstGeom>
          <a:noFill/>
        </p:spPr>
        <p:txBody>
          <a:bodyPr>
            <a:spAutoFit/>
          </a:bodyPr>
          <a:lstStyle/>
          <a:p>
            <a:pPr rtl="0">
              <a:spcBef>
                <a:spcPts val="0"/>
              </a:spcBef>
              <a:spcAft>
                <a:spcPts val="0"/>
              </a:spcAft>
              <a:defRPr/>
            </a:pPr>
            <a:r>
              <a:rPr lang="he-IL" b="1" dirty="0">
                <a:solidFill>
                  <a:schemeClr val="bg2">
                    <a:lumMod val="25000"/>
                  </a:schemeClr>
                </a:solidFill>
                <a:latin typeface="+mn-lt"/>
                <a:cs typeface="+mn-cs"/>
              </a:rPr>
              <a:t>ידע</a:t>
            </a:r>
            <a:endParaRPr lang="he-IL" dirty="0">
              <a:solidFill>
                <a:schemeClr val="bg2">
                  <a:lumMod val="25000"/>
                </a:schemeClr>
              </a:solidFill>
              <a:latin typeface="+mn-lt"/>
              <a:cs typeface="+mn-cs"/>
            </a:endParaRPr>
          </a:p>
          <a:p>
            <a:pPr>
              <a:spcBef>
                <a:spcPts val="0"/>
              </a:spcBef>
              <a:spcAft>
                <a:spcPts val="0"/>
              </a:spcAft>
              <a:defRPr/>
            </a:pPr>
            <a:r>
              <a:rPr lang="he-IL" dirty="0">
                <a:solidFill>
                  <a:schemeClr val="bg2">
                    <a:lumMod val="25000"/>
                  </a:schemeClr>
                </a:solidFill>
                <a:latin typeface="+mn-lt"/>
                <a:cs typeface="+mn-cs"/>
              </a:rPr>
              <a:t>השגת הידע כרוכה בתהליך הקניית ההשכלה. </a:t>
            </a:r>
            <a:br>
              <a:rPr lang="he-IL" dirty="0">
                <a:solidFill>
                  <a:schemeClr val="bg2">
                    <a:lumMod val="25000"/>
                  </a:schemeClr>
                </a:solidFill>
                <a:latin typeface="+mn-lt"/>
                <a:cs typeface="+mn-cs"/>
              </a:rPr>
            </a:br>
            <a:r>
              <a:rPr lang="he-IL" dirty="0">
                <a:solidFill>
                  <a:schemeClr val="bg2">
                    <a:lumMod val="25000"/>
                  </a:schemeClr>
                </a:solidFill>
                <a:latin typeface="+mn-lt"/>
                <a:cs typeface="+mn-cs"/>
              </a:rPr>
              <a:t>השכלה זו מקנה לתלמיד, מחד גיסא, תעודת סיום ברמה גבוהה אשר מכשירה אותו ללימודים אקדמיים, ולהסתגלות לעולם דינמי מאידך. </a:t>
            </a:r>
          </a:p>
          <a:p>
            <a:pPr>
              <a:spcBef>
                <a:spcPts val="0"/>
              </a:spcBef>
              <a:spcAft>
                <a:spcPts val="0"/>
              </a:spcAft>
              <a:defRPr/>
            </a:pPr>
            <a:r>
              <a:rPr lang="he-IL" dirty="0">
                <a:solidFill>
                  <a:schemeClr val="bg2">
                    <a:lumMod val="25000"/>
                  </a:schemeClr>
                </a:solidFill>
                <a:latin typeface="+mn-lt"/>
                <a:cs typeface="+mn-cs"/>
              </a:rPr>
              <a:t>לקדם את האוריינות והחקר</a:t>
            </a:r>
            <a:r>
              <a:rPr lang="en-US" dirty="0">
                <a:solidFill>
                  <a:schemeClr val="bg2">
                    <a:lumMod val="25000"/>
                  </a:schemeClr>
                </a:solidFill>
                <a:latin typeface="+mn-lt"/>
                <a:cs typeface="+mn-cs"/>
              </a:rPr>
              <a:t>.</a:t>
            </a:r>
            <a:endParaRPr lang="he-IL" dirty="0">
              <a:solidFill>
                <a:schemeClr val="bg2">
                  <a:lumMod val="25000"/>
                </a:schemeClr>
              </a:solidFill>
              <a:latin typeface="+mn-lt"/>
              <a:cs typeface="+mn-cs"/>
            </a:endParaRPr>
          </a:p>
          <a:p>
            <a:pPr>
              <a:spcBef>
                <a:spcPts val="0"/>
              </a:spcBef>
              <a:spcAft>
                <a:spcPts val="0"/>
              </a:spcAft>
              <a:defRPr/>
            </a:pPr>
            <a:r>
              <a:rPr lang="he-IL" dirty="0">
                <a:solidFill>
                  <a:schemeClr val="bg2">
                    <a:lumMod val="25000"/>
                  </a:schemeClr>
                </a:solidFill>
                <a:latin typeface="+mn-lt"/>
                <a:cs typeface="+mn-cs"/>
              </a:rPr>
              <a:t>לטפח מיומנויות לימודיות. </a:t>
            </a:r>
          </a:p>
          <a:p>
            <a:pPr rtl="0">
              <a:spcBef>
                <a:spcPts val="0"/>
              </a:spcBef>
              <a:spcAft>
                <a:spcPts val="0"/>
              </a:spcAft>
              <a:defRPr/>
            </a:pPr>
            <a:r>
              <a:rPr lang="he-IL" b="1" dirty="0">
                <a:solidFill>
                  <a:schemeClr val="bg2">
                    <a:lumMod val="25000"/>
                  </a:schemeClr>
                </a:solidFill>
                <a:latin typeface="+mn-lt"/>
                <a:cs typeface="+mn-cs"/>
              </a:rPr>
              <a:t/>
            </a:r>
            <a:br>
              <a:rPr lang="he-IL" b="1" dirty="0">
                <a:solidFill>
                  <a:schemeClr val="bg2">
                    <a:lumMod val="25000"/>
                  </a:schemeClr>
                </a:solidFill>
                <a:latin typeface="+mn-lt"/>
                <a:cs typeface="+mn-cs"/>
              </a:rPr>
            </a:br>
            <a:endParaRPr lang="he-IL" dirty="0">
              <a:solidFill>
                <a:schemeClr val="bg2">
                  <a:lumMod val="25000"/>
                </a:schemeClr>
              </a:solidFill>
              <a:latin typeface="+mn-lt"/>
              <a:cs typeface="+mn-cs"/>
            </a:endParaRPr>
          </a:p>
          <a:p>
            <a:pPr rtl="0">
              <a:spcBef>
                <a:spcPts val="0"/>
              </a:spcBef>
              <a:spcAft>
                <a:spcPts val="0"/>
              </a:spcAft>
              <a:defRPr/>
            </a:pPr>
            <a:r>
              <a:rPr lang="he-IL" b="1" dirty="0">
                <a:solidFill>
                  <a:schemeClr val="bg2">
                    <a:lumMod val="25000"/>
                  </a:schemeClr>
                </a:solidFill>
                <a:latin typeface="+mn-lt"/>
                <a:cs typeface="+mn-cs"/>
              </a:rPr>
              <a:t>ערכים</a:t>
            </a:r>
            <a:endParaRPr lang="he-IL" dirty="0">
              <a:solidFill>
                <a:schemeClr val="bg2">
                  <a:lumMod val="25000"/>
                </a:schemeClr>
              </a:solidFill>
              <a:latin typeface="+mn-lt"/>
              <a:cs typeface="+mn-cs"/>
            </a:endParaRPr>
          </a:p>
          <a:p>
            <a:pPr>
              <a:spcBef>
                <a:spcPts val="0"/>
              </a:spcBef>
              <a:spcAft>
                <a:spcPts val="0"/>
              </a:spcAft>
              <a:defRPr/>
            </a:pPr>
            <a:r>
              <a:rPr lang="he-IL" dirty="0">
                <a:solidFill>
                  <a:schemeClr val="bg2">
                    <a:lumMod val="25000"/>
                  </a:schemeClr>
                </a:solidFill>
                <a:latin typeface="+mn-lt"/>
                <a:cs typeface="+mn-cs"/>
              </a:rPr>
              <a:t>לאפשר לתלמיד/לבוגר להתמודד עם דילמות עם אפשריות בחירה.</a:t>
            </a:r>
          </a:p>
          <a:p>
            <a:pPr>
              <a:spcBef>
                <a:spcPts val="0"/>
              </a:spcBef>
              <a:spcAft>
                <a:spcPts val="0"/>
              </a:spcAft>
              <a:defRPr/>
            </a:pPr>
            <a:r>
              <a:rPr lang="he-IL" dirty="0">
                <a:solidFill>
                  <a:schemeClr val="bg2">
                    <a:lumMod val="25000"/>
                  </a:schemeClr>
                </a:solidFill>
                <a:latin typeface="+mn-lt"/>
                <a:cs typeface="+mn-cs"/>
              </a:rPr>
              <a:t>לחזק את חופש הביטוי והמחשבה.</a:t>
            </a:r>
          </a:p>
          <a:p>
            <a:pPr>
              <a:spcBef>
                <a:spcPts val="0"/>
              </a:spcBef>
              <a:spcAft>
                <a:spcPts val="0"/>
              </a:spcAft>
              <a:defRPr/>
            </a:pPr>
            <a:r>
              <a:rPr lang="he-IL" dirty="0">
                <a:solidFill>
                  <a:schemeClr val="bg2">
                    <a:lumMod val="25000"/>
                  </a:schemeClr>
                </a:solidFill>
                <a:latin typeface="+mn-lt"/>
                <a:cs typeface="+mn-cs"/>
              </a:rPr>
              <a:t>לחזק את השייכות האנושית, הגאווה הלאומית וסולידריות חברתית  .</a:t>
            </a:r>
          </a:p>
          <a:p>
            <a:pPr>
              <a:spcBef>
                <a:spcPts val="0"/>
              </a:spcBef>
              <a:spcAft>
                <a:spcPts val="0"/>
              </a:spcAft>
              <a:defRPr/>
            </a:pPr>
            <a:r>
              <a:rPr lang="he-IL" dirty="0">
                <a:solidFill>
                  <a:schemeClr val="bg2">
                    <a:lumMod val="25000"/>
                  </a:schemeClr>
                </a:solidFill>
                <a:latin typeface="+mn-lt"/>
                <a:cs typeface="+mn-cs"/>
              </a:rPr>
              <a:t>שאיפה לשלום צודק וחברה פתוחה להכנת מנהיגות עתידית.  </a:t>
            </a:r>
          </a:p>
          <a:p>
            <a:pPr fontAlgn="auto">
              <a:spcBef>
                <a:spcPts val="0"/>
              </a:spcBef>
              <a:spcAft>
                <a:spcPts val="0"/>
              </a:spcAft>
              <a:defRPr/>
            </a:pPr>
            <a:endParaRPr lang="en-US" dirty="0">
              <a:solidFill>
                <a:schemeClr val="bg2">
                  <a:lumMod val="25000"/>
                </a:schemeClr>
              </a:solidFill>
              <a:latin typeface="+mn-lt"/>
              <a:cs typeface="+mn-cs"/>
            </a:endParaRPr>
          </a:p>
        </p:txBody>
      </p:sp>
      <p:sp>
        <p:nvSpPr>
          <p:cNvPr id="7" name="TextBox 6"/>
          <p:cNvSpPr txBox="1"/>
          <p:nvPr/>
        </p:nvSpPr>
        <p:spPr>
          <a:xfrm>
            <a:off x="138113" y="6407150"/>
            <a:ext cx="1728787" cy="369888"/>
          </a:xfrm>
          <a:prstGeom prst="rect">
            <a:avLst/>
          </a:prstGeom>
          <a:noFill/>
        </p:spPr>
        <p:txBody>
          <a:bodyPr>
            <a:spAutoFit/>
          </a:bodyPr>
          <a:lstStyle/>
          <a:p>
            <a:pPr fontAlgn="auto">
              <a:spcBef>
                <a:spcPts val="0"/>
              </a:spcBef>
              <a:spcAft>
                <a:spcPts val="0"/>
              </a:spcAft>
              <a:defRPr/>
            </a:pPr>
            <a:r>
              <a:rPr lang="he-IL" dirty="0">
                <a:solidFill>
                  <a:schemeClr val="tx2">
                    <a:lumMod val="50000"/>
                  </a:schemeClr>
                </a:solidFill>
                <a:latin typeface="+mn-lt"/>
                <a:cs typeface="+mn-cs"/>
              </a:rPr>
              <a:t>המשך..</a:t>
            </a:r>
            <a:endParaRPr lang="en-US" dirty="0">
              <a:solidFill>
                <a:schemeClr val="tx2">
                  <a:lumMod val="50000"/>
                </a:schemeClr>
              </a:solidFill>
              <a:latin typeface="+mn-lt"/>
              <a:cs typeface="+mn-cs"/>
            </a:endParaRPr>
          </a:p>
        </p:txBody>
      </p:sp>
      <p:pic>
        <p:nvPicPr>
          <p:cNvPr id="6"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1" y="926260"/>
            <a:ext cx="1091591" cy="1103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מלבן 7"/>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4271412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420888"/>
            <a:ext cx="6048672" cy="923330"/>
          </a:xfrm>
          <a:prstGeom prst="rect">
            <a:avLst/>
          </a:prstGeom>
          <a:noFill/>
        </p:spPr>
        <p:txBody>
          <a:bodyPr wrap="square" rtlCol="1">
            <a:spAutoFit/>
          </a:bodyPr>
          <a:lstStyle/>
          <a:p>
            <a:pPr algn="ctr"/>
            <a:r>
              <a:rPr lang="he-IL" dirty="0" smtClean="0">
                <a:solidFill>
                  <a:schemeClr val="tx2">
                    <a:lumMod val="60000"/>
                    <a:lumOff val="40000"/>
                  </a:schemeClr>
                </a:solidFill>
              </a:rPr>
              <a:t>בספרו הנסיך הקטן ציין דה סנט </a:t>
            </a:r>
            <a:r>
              <a:rPr lang="he-IL" dirty="0" err="1" smtClean="0">
                <a:solidFill>
                  <a:schemeClr val="tx2">
                    <a:lumMod val="60000"/>
                    <a:lumOff val="40000"/>
                  </a:schemeClr>
                </a:solidFill>
              </a:rPr>
              <a:t>אכזופרי</a:t>
            </a:r>
            <a:r>
              <a:rPr lang="he-IL" dirty="0" smtClean="0">
                <a:solidFill>
                  <a:schemeClr val="tx2">
                    <a:lumMod val="60000"/>
                    <a:lumOff val="40000"/>
                  </a:schemeClr>
                </a:solidFill>
              </a:rPr>
              <a:t>, ש"מאחורי </a:t>
            </a:r>
            <a:r>
              <a:rPr lang="he-IL" dirty="0">
                <a:solidFill>
                  <a:schemeClr val="tx2">
                    <a:lumMod val="60000"/>
                    <a:lumOff val="40000"/>
                  </a:schemeClr>
                </a:solidFill>
              </a:rPr>
              <a:t>כל הדברים הנראים לעין, יש דבר מה גדול יותר; כל דבר הינו נתיב, שער או חלון הנפתח אל משהו </a:t>
            </a:r>
            <a:r>
              <a:rPr lang="he-IL" dirty="0" smtClean="0">
                <a:solidFill>
                  <a:schemeClr val="tx2">
                    <a:lumMod val="60000"/>
                    <a:lumOff val="40000"/>
                  </a:schemeClr>
                </a:solidFill>
              </a:rPr>
              <a:t>אחר"</a:t>
            </a:r>
            <a:endParaRPr lang="he-IL" dirty="0">
              <a:solidFill>
                <a:schemeClr val="tx2">
                  <a:lumMod val="60000"/>
                  <a:lumOff val="40000"/>
                </a:schemeClr>
              </a:solidFill>
            </a:endParaRPr>
          </a:p>
        </p:txBody>
      </p:sp>
      <p:sp>
        <p:nvSpPr>
          <p:cNvPr id="6" name="TextBox 5"/>
          <p:cNvSpPr txBox="1"/>
          <p:nvPr/>
        </p:nvSpPr>
        <p:spPr>
          <a:xfrm>
            <a:off x="1907704" y="1844824"/>
            <a:ext cx="6048672" cy="369332"/>
          </a:xfrm>
          <a:prstGeom prst="rect">
            <a:avLst/>
          </a:prstGeom>
          <a:noFill/>
        </p:spPr>
        <p:txBody>
          <a:bodyPr wrap="square" rtlCol="1">
            <a:spAutoFit/>
          </a:bodyPr>
          <a:lstStyle/>
          <a:p>
            <a:pPr algn="ctr"/>
            <a:r>
              <a:rPr lang="he-IL" dirty="0" smtClean="0">
                <a:solidFill>
                  <a:schemeClr val="tx2">
                    <a:lumMod val="60000"/>
                    <a:lumOff val="40000"/>
                  </a:schemeClr>
                </a:solidFill>
              </a:rPr>
              <a:t>ולבסוף</a:t>
            </a:r>
            <a:endParaRPr lang="he-IL" dirty="0">
              <a:solidFill>
                <a:schemeClr val="tx2">
                  <a:lumMod val="60000"/>
                  <a:lumOff val="40000"/>
                </a:schemeClr>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3717032"/>
            <a:ext cx="2232248" cy="1747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00048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5220072" y="1556533"/>
            <a:ext cx="3373039" cy="769441"/>
          </a:xfrm>
          <a:prstGeom prst="rect">
            <a:avLst/>
          </a:prstGeom>
          <a:noFill/>
        </p:spPr>
        <p:txBody>
          <a:bodyPr wrap="none">
            <a:spAutoFit/>
          </a:bodyPr>
          <a:lstStyle/>
          <a:p>
            <a:pPr algn="ctr" fontAlgn="auto">
              <a:spcBef>
                <a:spcPts val="0"/>
              </a:spcBef>
              <a:spcAft>
                <a:spcPts val="0"/>
              </a:spcAft>
              <a:defRPr/>
            </a:pPr>
            <a:r>
              <a:rPr lang="he-IL"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חזון בית ספרי</a:t>
            </a:r>
          </a:p>
        </p:txBody>
      </p:sp>
      <p:sp>
        <p:nvSpPr>
          <p:cNvPr id="5" name="TextBox 4"/>
          <p:cNvSpPr txBox="1"/>
          <p:nvPr/>
        </p:nvSpPr>
        <p:spPr>
          <a:xfrm>
            <a:off x="1144588" y="3141663"/>
            <a:ext cx="7416800" cy="2308225"/>
          </a:xfrm>
          <a:prstGeom prst="rect">
            <a:avLst/>
          </a:prstGeom>
          <a:noFill/>
        </p:spPr>
        <p:txBody>
          <a:bodyPr>
            <a:spAutoFit/>
          </a:bodyPr>
          <a:lstStyle/>
          <a:p>
            <a:pPr>
              <a:spcBef>
                <a:spcPts val="0"/>
              </a:spcBef>
              <a:spcAft>
                <a:spcPts val="0"/>
              </a:spcAft>
              <a:defRPr/>
            </a:pPr>
            <a:r>
              <a:rPr lang="he-IL" dirty="0">
                <a:solidFill>
                  <a:schemeClr val="tx2">
                    <a:lumMod val="50000"/>
                  </a:schemeClr>
                </a:solidFill>
                <a:latin typeface="+mn-lt"/>
                <a:cs typeface="+mn-cs"/>
              </a:rPr>
              <a:t>לאפשר למורים ולתלמידים למצות את הפוטנציאל האישי שלהם.</a:t>
            </a:r>
          </a:p>
          <a:p>
            <a:pPr>
              <a:spcBef>
                <a:spcPts val="0"/>
              </a:spcBef>
              <a:spcAft>
                <a:spcPts val="0"/>
              </a:spcAft>
              <a:defRPr/>
            </a:pPr>
            <a:r>
              <a:rPr lang="he-IL" dirty="0">
                <a:solidFill>
                  <a:schemeClr val="tx2">
                    <a:lumMod val="50000"/>
                  </a:schemeClr>
                </a:solidFill>
                <a:latin typeface="+mn-lt"/>
                <a:cs typeface="+mn-cs"/>
              </a:rPr>
              <a:t>לעודד אותם ולטפח את החקר ואת החשיבה היצירתית העצמאית המאפשרת להם להגיע רחוק כיכולתם.</a:t>
            </a:r>
          </a:p>
          <a:p>
            <a:pPr>
              <a:spcBef>
                <a:spcPts val="0"/>
              </a:spcBef>
              <a:spcAft>
                <a:spcPts val="0"/>
              </a:spcAft>
              <a:defRPr/>
            </a:pPr>
            <a:r>
              <a:rPr lang="he-IL" dirty="0">
                <a:solidFill>
                  <a:schemeClr val="tx2">
                    <a:lumMod val="50000"/>
                  </a:schemeClr>
                </a:solidFill>
                <a:latin typeface="+mn-lt"/>
                <a:cs typeface="+mn-cs"/>
              </a:rPr>
              <a:t>טיפוח השאיפה לייחודיות בתור שאיפה טבעית חיונית להתקדמותו של כל אינדיבידואל.</a:t>
            </a:r>
          </a:p>
          <a:p>
            <a:pPr>
              <a:spcBef>
                <a:spcPts val="0"/>
              </a:spcBef>
              <a:spcAft>
                <a:spcPts val="0"/>
              </a:spcAft>
              <a:defRPr/>
            </a:pPr>
            <a:r>
              <a:rPr lang="he-IL" dirty="0">
                <a:solidFill>
                  <a:schemeClr val="tx2">
                    <a:lumMod val="50000"/>
                  </a:schemeClr>
                </a:solidFill>
                <a:latin typeface="+mn-lt"/>
                <a:cs typeface="+mn-cs"/>
              </a:rPr>
              <a:t>למצוא את האיזון בין הישגים לימודיים גבוהים ובין סביבה חינוכית פורייה ומהנה.</a:t>
            </a:r>
          </a:p>
          <a:p>
            <a:pPr>
              <a:spcBef>
                <a:spcPts val="0"/>
              </a:spcBef>
              <a:spcAft>
                <a:spcPts val="0"/>
              </a:spcAft>
              <a:defRPr/>
            </a:pPr>
            <a:r>
              <a:rPr lang="he-IL" dirty="0">
                <a:solidFill>
                  <a:schemeClr val="tx2">
                    <a:lumMod val="50000"/>
                  </a:schemeClr>
                </a:solidFill>
                <a:latin typeface="+mn-lt"/>
                <a:cs typeface="+mn-cs"/>
              </a:rPr>
              <a:t>לעבוד וללמד באווירה מעשירה ומצמיחה</a:t>
            </a:r>
          </a:p>
          <a:p>
            <a:pPr fontAlgn="auto">
              <a:spcBef>
                <a:spcPts val="0"/>
              </a:spcBef>
              <a:spcAft>
                <a:spcPts val="0"/>
              </a:spcAft>
              <a:defRPr/>
            </a:pPr>
            <a:endParaRPr lang="en-US" dirty="0">
              <a:solidFill>
                <a:schemeClr val="tx2">
                  <a:lumMod val="50000"/>
                </a:schemeClr>
              </a:solidFill>
              <a:latin typeface="+mn-lt"/>
              <a:cs typeface="+mn-cs"/>
            </a:endParaRPr>
          </a:p>
        </p:txBody>
      </p:sp>
      <p:sp>
        <p:nvSpPr>
          <p:cNvPr id="7" name="מלבן 6"/>
          <p:cNvSpPr/>
          <p:nvPr/>
        </p:nvSpPr>
        <p:spPr>
          <a:xfrm>
            <a:off x="7667625" y="2760663"/>
            <a:ext cx="747713" cy="368300"/>
          </a:xfrm>
          <a:prstGeom prst="rect">
            <a:avLst/>
          </a:prstGeom>
        </p:spPr>
        <p:txBody>
          <a:bodyPr wrap="none">
            <a:spAutoFit/>
          </a:bodyPr>
          <a:lstStyle/>
          <a:p>
            <a:pPr rtl="0">
              <a:spcBef>
                <a:spcPts val="0"/>
              </a:spcBef>
              <a:spcAft>
                <a:spcPts val="0"/>
              </a:spcAft>
              <a:defRPr/>
            </a:pPr>
            <a:r>
              <a:rPr lang="he-IL" b="1" dirty="0">
                <a:solidFill>
                  <a:schemeClr val="tx2">
                    <a:lumMod val="50000"/>
                  </a:schemeClr>
                </a:solidFill>
                <a:latin typeface="+mn-lt"/>
                <a:cs typeface="+mn-cs"/>
              </a:rPr>
              <a:t>ערכים</a:t>
            </a:r>
            <a:endParaRPr lang="he-IL" dirty="0">
              <a:solidFill>
                <a:schemeClr val="tx2">
                  <a:lumMod val="50000"/>
                </a:schemeClr>
              </a:solidFill>
              <a:latin typeface="+mn-lt"/>
              <a:cs typeface="+mn-cs"/>
            </a:endParaRPr>
          </a:p>
        </p:txBody>
      </p:sp>
      <p:pic>
        <p:nvPicPr>
          <p:cNvPr id="6"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1" y="926260"/>
            <a:ext cx="1091591" cy="1103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מלבן 7"/>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996128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5877272"/>
            <a:ext cx="8712968" cy="800219"/>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r>
              <a:rPr lang="he-IL" sz="1400" dirty="0">
                <a:solidFill>
                  <a:schemeClr val="bg2">
                    <a:lumMod val="25000"/>
                  </a:schemeClr>
                </a:solidFill>
              </a:rPr>
              <a:t>המציאות של אדם אחר לא נמצאת במה שהוא חושף בפניך, אלא במה שהוא אינו מסוגל לחשוף בפניך. לפיכך, אם תבין אותו, אל תקשיב למה שהוא אומר, אלא למה שהוא לא אומר</a:t>
            </a:r>
            <a:r>
              <a:rPr lang="he-IL" sz="1400" dirty="0" smtClean="0">
                <a:solidFill>
                  <a:schemeClr val="bg2">
                    <a:lumMod val="25000"/>
                  </a:schemeClr>
                </a:solidFill>
              </a:rPr>
              <a:t>.</a:t>
            </a:r>
            <a:r>
              <a:rPr lang="he-IL" sz="1400" b="1" dirty="0" smtClean="0">
                <a:solidFill>
                  <a:schemeClr val="bg2">
                    <a:lumMod val="25000"/>
                  </a:schemeClr>
                </a:solidFill>
              </a:rPr>
              <a:t>-</a:t>
            </a:r>
            <a:r>
              <a:rPr lang="he-IL" sz="1400" b="1" dirty="0">
                <a:solidFill>
                  <a:schemeClr val="bg2">
                    <a:lumMod val="25000"/>
                  </a:schemeClr>
                </a:solidFill>
              </a:rPr>
              <a:t> </a:t>
            </a:r>
            <a:r>
              <a:rPr lang="he-IL" sz="1400" dirty="0">
                <a:solidFill>
                  <a:schemeClr val="bg2">
                    <a:lumMod val="25000"/>
                  </a:schemeClr>
                </a:solidFill>
              </a:rPr>
              <a:t>ג'ובראן חליל ג'ובראן</a:t>
            </a:r>
          </a:p>
          <a:p>
            <a:endParaRPr lang="he-IL" dirty="0">
              <a:solidFill>
                <a:schemeClr val="bg2">
                  <a:lumMod val="25000"/>
                </a:schemeClr>
              </a:solidFill>
            </a:endParaRPr>
          </a:p>
        </p:txBody>
      </p:sp>
      <p:pic>
        <p:nvPicPr>
          <p:cNvPr id="6" name="תמונה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9025" y="908720"/>
            <a:ext cx="1127896" cy="1097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מלבן 6"/>
          <p:cNvSpPr/>
          <p:nvPr/>
        </p:nvSpPr>
        <p:spPr>
          <a:xfrm>
            <a:off x="1835696" y="1844824"/>
            <a:ext cx="6586029" cy="954107"/>
          </a:xfrm>
          <a:prstGeom prst="rect">
            <a:avLst/>
          </a:prstGeom>
          <a:noFill/>
        </p:spPr>
        <p:txBody>
          <a:bodyPr wrap="square">
            <a:spAutoFit/>
          </a:bodyPr>
          <a:lstStyle/>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פרויקטים  משמעותיים בדגש </a:t>
            </a:r>
          </a:p>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חינוך לשלום ולסובלנות  ולפלורליזם </a:t>
            </a:r>
            <a:endParaRPr lang="he-IL"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מלבן 8"/>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
        <p:nvSpPr>
          <p:cNvPr id="10" name="Rounded Rectangle 9"/>
          <p:cNvSpPr/>
          <p:nvPr/>
        </p:nvSpPr>
        <p:spPr>
          <a:xfrm>
            <a:off x="1187624" y="3068960"/>
            <a:ext cx="7344816"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e-IL" dirty="0" smtClean="0"/>
              <a:t>בית הספר מקיים פעילויות בכמה מעגלים  כדי לקדם את הערכים המשמעותיים לבניית חברה סובלנית פלורליסטית :</a:t>
            </a:r>
          </a:p>
          <a:p>
            <a:endParaRPr lang="he-IL" dirty="0" smtClean="0"/>
          </a:p>
          <a:p>
            <a:pPr marL="342900" indent="-342900">
              <a:buAutoNum type="arabicParenR"/>
            </a:pPr>
            <a:r>
              <a:rPr lang="he-IL" dirty="0" smtClean="0"/>
              <a:t>מעגלים בתוך החברה הערבית</a:t>
            </a:r>
          </a:p>
          <a:p>
            <a:pPr marL="342900" indent="-342900">
              <a:buAutoNum type="arabicParenR"/>
            </a:pPr>
            <a:r>
              <a:rPr lang="he-IL" dirty="0" smtClean="0"/>
              <a:t>מעגלים  בין שתי החברות הערבית והיהודית</a:t>
            </a:r>
          </a:p>
          <a:p>
            <a:pPr marL="342900" indent="-342900">
              <a:buAutoNum type="arabicParenR"/>
            </a:pPr>
            <a:r>
              <a:rPr lang="he-IL" dirty="0" smtClean="0"/>
              <a:t>מעגלים בין תרבותיים </a:t>
            </a:r>
          </a:p>
          <a:p>
            <a:pPr marL="342900" indent="-342900"/>
            <a:endParaRPr lang="he-IL" dirty="0" smtClean="0"/>
          </a:p>
          <a:p>
            <a:pPr marL="342900" indent="-342900"/>
            <a:r>
              <a:rPr lang="he-IL" dirty="0" smtClean="0"/>
              <a:t>לצורך המועמדות בחרנו להדגיש  5 פרויקטים הפועלים במעגל השני והשלישי</a:t>
            </a:r>
          </a:p>
          <a:p>
            <a:pPr marL="342900" indent="-342900">
              <a:buAutoNum type="arabicParenR"/>
            </a:pPr>
            <a:endParaRPr lang="he-IL" dirty="0" smtClean="0"/>
          </a:p>
          <a:p>
            <a:pPr marL="342900" indent="-342900">
              <a:buFont typeface="+mj-lt"/>
              <a:buAutoNum type="arabicPeriod"/>
            </a:pPr>
            <a:endParaRPr lang="en-US" dirty="0"/>
          </a:p>
        </p:txBody>
      </p:sp>
    </p:spTree>
    <p:extLst>
      <p:ext uri="{BB962C8B-B14F-4D97-AF65-F5344CB8AC3E}">
        <p14:creationId xmlns:p14="http://schemas.microsoft.com/office/powerpoint/2010/main" val="36296076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5877272"/>
            <a:ext cx="8712968" cy="800219"/>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r>
              <a:rPr lang="he-IL" sz="1400" dirty="0">
                <a:solidFill>
                  <a:schemeClr val="bg2">
                    <a:lumMod val="25000"/>
                  </a:schemeClr>
                </a:solidFill>
              </a:rPr>
              <a:t>המציאות של אדם אחר לא נמצאת במה שהוא חושף בפניך, אלא במה שהוא אינו מסוגל לחשוף בפניך. לפיכך, אם תבין אותו, אל תקשיב למה שהוא אומר, אלא למה שהוא לא אומר</a:t>
            </a:r>
            <a:r>
              <a:rPr lang="he-IL" sz="1400" dirty="0" smtClean="0">
                <a:solidFill>
                  <a:schemeClr val="bg2">
                    <a:lumMod val="25000"/>
                  </a:schemeClr>
                </a:solidFill>
              </a:rPr>
              <a:t>.</a:t>
            </a:r>
            <a:r>
              <a:rPr lang="he-IL" sz="1400" b="1" dirty="0" smtClean="0">
                <a:solidFill>
                  <a:schemeClr val="bg2">
                    <a:lumMod val="25000"/>
                  </a:schemeClr>
                </a:solidFill>
              </a:rPr>
              <a:t>-</a:t>
            </a:r>
            <a:r>
              <a:rPr lang="he-IL" sz="1400" b="1" dirty="0">
                <a:solidFill>
                  <a:schemeClr val="bg2">
                    <a:lumMod val="25000"/>
                  </a:schemeClr>
                </a:solidFill>
              </a:rPr>
              <a:t> </a:t>
            </a:r>
            <a:r>
              <a:rPr lang="he-IL" sz="1400" dirty="0">
                <a:solidFill>
                  <a:schemeClr val="bg2">
                    <a:lumMod val="25000"/>
                  </a:schemeClr>
                </a:solidFill>
              </a:rPr>
              <a:t>ג'ובראן חליל ג'ובראן</a:t>
            </a:r>
          </a:p>
          <a:p>
            <a:endParaRPr lang="he-IL" dirty="0">
              <a:solidFill>
                <a:schemeClr val="bg2">
                  <a:lumMod val="25000"/>
                </a:schemeClr>
              </a:solidFill>
            </a:endParaRPr>
          </a:p>
        </p:txBody>
      </p:sp>
      <p:pic>
        <p:nvPicPr>
          <p:cNvPr id="6" name="תמונה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9025" y="908720"/>
            <a:ext cx="1127896" cy="1097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מלבן 6"/>
          <p:cNvSpPr/>
          <p:nvPr/>
        </p:nvSpPr>
        <p:spPr>
          <a:xfrm>
            <a:off x="0" y="2276872"/>
            <a:ext cx="2409565" cy="2677656"/>
          </a:xfrm>
          <a:prstGeom prst="rect">
            <a:avLst/>
          </a:prstGeom>
          <a:noFill/>
        </p:spPr>
        <p:txBody>
          <a:bodyPr wrap="square">
            <a:spAutoFit/>
          </a:bodyPr>
          <a:lstStyle/>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פרויקטים</a:t>
            </a:r>
          </a:p>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משמעותיים בדגש </a:t>
            </a:r>
          </a:p>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חינוך לשלום ולסובלנות</a:t>
            </a:r>
          </a:p>
          <a:p>
            <a:pPr algn="ctr" fontAlgn="auto">
              <a:spcBef>
                <a:spcPts val="0"/>
              </a:spcBef>
              <a:spcAft>
                <a:spcPts val="0"/>
              </a:spcAft>
              <a:defRPr/>
            </a:pPr>
            <a:r>
              <a:rPr lang="he-IL"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ולפלורליזם </a:t>
            </a:r>
            <a:endParaRPr lang="he-IL"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8" name="דיאגרמה 7"/>
          <p:cNvGraphicFramePr/>
          <p:nvPr>
            <p:extLst>
              <p:ext uri="{D42A27DB-BD31-4B8C-83A1-F6EECF244321}">
                <p14:modId xmlns:p14="http://schemas.microsoft.com/office/powerpoint/2010/main" val="2237614222"/>
              </p:ext>
            </p:extLst>
          </p:nvPr>
        </p:nvGraphicFramePr>
        <p:xfrm>
          <a:off x="2386333" y="1653103"/>
          <a:ext cx="571405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מלבן 8"/>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36296076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014357" y="631019"/>
            <a:ext cx="2945037" cy="369332"/>
          </a:xfrm>
          <a:prstGeom prst="rect">
            <a:avLst/>
          </a:prstGeom>
          <a:ln>
            <a:solidFill>
              <a:schemeClr val="bg1"/>
            </a:solidFill>
          </a:ln>
        </p:spPr>
        <p:txBody>
          <a:bodyPr wrap="none">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MUN </a:t>
            </a:r>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מודל האומות המאוחדות</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5"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מלבן 5"/>
          <p:cNvSpPr/>
          <p:nvPr/>
        </p:nvSpPr>
        <p:spPr>
          <a:xfrm>
            <a:off x="812596" y="1461094"/>
            <a:ext cx="7683678" cy="2585323"/>
          </a:xfrm>
          <a:prstGeom prst="rect">
            <a:avLst/>
          </a:prstGeom>
        </p:spPr>
        <p:txBody>
          <a:bodyPr wrap="square">
            <a:spAutoFit/>
          </a:bodyPr>
          <a:lstStyle/>
          <a:p>
            <a:pPr algn="just"/>
            <a:r>
              <a:rPr lang="he-IL" b="1" dirty="0">
                <a:solidFill>
                  <a:schemeClr val="bg2">
                    <a:lumMod val="25000"/>
                  </a:schemeClr>
                </a:solidFill>
              </a:rPr>
              <a:t>תחומי </a:t>
            </a:r>
            <a:r>
              <a:rPr lang="he-IL" b="1" dirty="0" smtClean="0">
                <a:solidFill>
                  <a:schemeClr val="bg2">
                    <a:lumMod val="25000"/>
                  </a:schemeClr>
                </a:solidFill>
              </a:rPr>
              <a:t>עשייה: </a:t>
            </a:r>
          </a:p>
          <a:p>
            <a:pPr algn="just"/>
            <a:endParaRPr lang="he-IL" sz="1400" dirty="0" smtClean="0">
              <a:solidFill>
                <a:schemeClr val="bg2">
                  <a:lumMod val="25000"/>
                </a:schemeClr>
              </a:solidFill>
            </a:endParaRPr>
          </a:p>
          <a:p>
            <a:pPr algn="just"/>
            <a:r>
              <a:rPr lang="he-IL" dirty="0" smtClean="0">
                <a:solidFill>
                  <a:schemeClr val="bg2">
                    <a:lumMod val="25000"/>
                  </a:schemeClr>
                </a:solidFill>
              </a:rPr>
              <a:t>הפרויקט פועל בשלושה מישורים מרכזיים:</a:t>
            </a:r>
          </a:p>
          <a:p>
            <a:pPr marL="342900" indent="-342900" algn="just">
              <a:buAutoNum type="arabicParenR"/>
            </a:pPr>
            <a:r>
              <a:rPr lang="he-IL" dirty="0" smtClean="0">
                <a:solidFill>
                  <a:schemeClr val="bg2">
                    <a:lumMod val="25000"/>
                  </a:schemeClr>
                </a:solidFill>
              </a:rPr>
              <a:t>תלמידים: </a:t>
            </a:r>
            <a:r>
              <a:rPr lang="he-IL" dirty="0">
                <a:solidFill>
                  <a:schemeClr val="bg2">
                    <a:lumMod val="25000"/>
                  </a:schemeClr>
                </a:solidFill>
              </a:rPr>
              <a:t>חינוך לתרבות דיון, </a:t>
            </a:r>
            <a:r>
              <a:rPr lang="he-IL" dirty="0" smtClean="0">
                <a:solidFill>
                  <a:schemeClr val="bg2">
                    <a:lumMod val="25000"/>
                  </a:schemeClr>
                </a:solidFill>
              </a:rPr>
              <a:t>סובלנות. הידברות</a:t>
            </a:r>
          </a:p>
          <a:p>
            <a:pPr marL="342900" indent="-342900" algn="just">
              <a:buAutoNum type="arabicParenR"/>
            </a:pPr>
            <a:r>
              <a:rPr lang="he-IL" dirty="0" smtClean="0">
                <a:solidFill>
                  <a:schemeClr val="bg2">
                    <a:lumMod val="25000"/>
                  </a:schemeClr>
                </a:solidFill>
              </a:rPr>
              <a:t>מורים: הוראה ולמידה בצורה מאתגרת, חווייתית, תוך שאיפה למימוש עצמי וניצול משמעותי לפוטנציאל הנתינה האינטלקטואלי תוך שמירה על רמה גבוהה של </a:t>
            </a:r>
            <a:r>
              <a:rPr lang="he-IL" dirty="0" smtClean="0">
                <a:solidFill>
                  <a:schemeClr val="bg2">
                    <a:lumMod val="25000"/>
                  </a:schemeClr>
                </a:solidFill>
              </a:rPr>
              <a:t>השכלה </a:t>
            </a:r>
            <a:r>
              <a:rPr lang="he-IL" dirty="0" smtClean="0">
                <a:solidFill>
                  <a:schemeClr val="bg2">
                    <a:lumMod val="25000"/>
                  </a:schemeClr>
                </a:solidFill>
              </a:rPr>
              <a:t>ותרבות</a:t>
            </a:r>
          </a:p>
          <a:p>
            <a:pPr marL="342900" indent="-342900" algn="just">
              <a:buAutoNum type="arabicParenR"/>
            </a:pPr>
            <a:r>
              <a:rPr lang="he-IL" dirty="0" smtClean="0">
                <a:solidFill>
                  <a:schemeClr val="bg2">
                    <a:lumMod val="25000"/>
                  </a:schemeClr>
                </a:solidFill>
              </a:rPr>
              <a:t>קהילה:  בניית קהילה סובלנית  מחונכת לערכים של סולידריות חברתית ורב תרבותית.</a:t>
            </a:r>
            <a:endParaRPr lang="he-IL" dirty="0">
              <a:solidFill>
                <a:schemeClr val="bg2">
                  <a:lumMod val="25000"/>
                </a:schemeClr>
              </a:solidFill>
            </a:endParaRPr>
          </a:p>
        </p:txBody>
      </p:sp>
      <p:sp>
        <p:nvSpPr>
          <p:cNvPr id="7" name="מלבן 6"/>
          <p:cNvSpPr/>
          <p:nvPr/>
        </p:nvSpPr>
        <p:spPr>
          <a:xfrm>
            <a:off x="7025969" y="4048945"/>
            <a:ext cx="1600118" cy="369332"/>
          </a:xfrm>
          <a:prstGeom prst="rect">
            <a:avLst/>
          </a:prstGeom>
        </p:spPr>
        <p:txBody>
          <a:bodyPr wrap="none">
            <a:spAutoFit/>
          </a:bodyPr>
          <a:lstStyle/>
          <a:p>
            <a:r>
              <a:rPr lang="he-IL" b="1" dirty="0">
                <a:solidFill>
                  <a:schemeClr val="bg2">
                    <a:lumMod val="25000"/>
                  </a:schemeClr>
                </a:solidFill>
              </a:rPr>
              <a:t>פירוט </a:t>
            </a:r>
            <a:r>
              <a:rPr lang="he-IL" b="1" dirty="0" smtClean="0">
                <a:solidFill>
                  <a:schemeClr val="bg2">
                    <a:lumMod val="25000"/>
                  </a:schemeClr>
                </a:solidFill>
              </a:rPr>
              <a:t>העשייה</a:t>
            </a:r>
            <a:r>
              <a:rPr lang="he-IL" dirty="0" smtClean="0"/>
              <a:t>: </a:t>
            </a:r>
            <a:endParaRPr lang="he-IL" dirty="0"/>
          </a:p>
        </p:txBody>
      </p:sp>
      <p:sp>
        <p:nvSpPr>
          <p:cNvPr id="3" name="TextBox 2"/>
          <p:cNvSpPr txBox="1"/>
          <p:nvPr/>
        </p:nvSpPr>
        <p:spPr>
          <a:xfrm>
            <a:off x="683568" y="4418277"/>
            <a:ext cx="7632848" cy="2031325"/>
          </a:xfrm>
          <a:prstGeom prst="rect">
            <a:avLst/>
          </a:prstGeom>
          <a:noFill/>
        </p:spPr>
        <p:txBody>
          <a:bodyPr wrap="square" rtlCol="1">
            <a:spAutoFit/>
          </a:bodyPr>
          <a:lstStyle/>
          <a:p>
            <a:pPr algn="just"/>
            <a:r>
              <a:rPr lang="he-IL" dirty="0" smtClean="0">
                <a:solidFill>
                  <a:schemeClr val="accent2">
                    <a:lumMod val="50000"/>
                  </a:schemeClr>
                </a:solidFill>
              </a:rPr>
              <a:t>מודל </a:t>
            </a:r>
            <a:r>
              <a:rPr lang="he-IL" dirty="0">
                <a:solidFill>
                  <a:schemeClr val="accent2">
                    <a:lumMod val="50000"/>
                  </a:schemeClr>
                </a:solidFill>
              </a:rPr>
              <a:t>האומות המאוחדות מעניק לתלמידים המשתתפים הזדמנות למידה בלתי שגרתית. </a:t>
            </a:r>
            <a:r>
              <a:rPr lang="he-IL" dirty="0" smtClean="0">
                <a:solidFill>
                  <a:schemeClr val="accent2">
                    <a:lumMod val="50000"/>
                  </a:schemeClr>
                </a:solidFill>
              </a:rPr>
              <a:t>הפעילות מפתחת </a:t>
            </a:r>
            <a:r>
              <a:rPr lang="he-IL" dirty="0">
                <a:solidFill>
                  <a:schemeClr val="accent2">
                    <a:lumMod val="50000"/>
                  </a:schemeClr>
                </a:solidFill>
              </a:rPr>
              <a:t>יכולות המחקר ויכולות הדיבור בפני הציבור והכל בשפה האנגלית. </a:t>
            </a:r>
            <a:r>
              <a:rPr lang="he-IL" dirty="0" smtClean="0">
                <a:solidFill>
                  <a:schemeClr val="accent2">
                    <a:lumMod val="50000"/>
                  </a:schemeClr>
                </a:solidFill>
              </a:rPr>
              <a:t>לאורך הפעילות הבית ספרית במודל האומות המאוחדות, התלמידים מתוודעים לסוגיות ונושאים בינלאומיים העולות באומות המאוחדות.</a:t>
            </a:r>
          </a:p>
          <a:p>
            <a:pPr algn="just"/>
            <a:r>
              <a:rPr lang="he-IL" dirty="0" smtClean="0">
                <a:solidFill>
                  <a:schemeClr val="accent2">
                    <a:lumMod val="50000"/>
                  </a:schemeClr>
                </a:solidFill>
              </a:rPr>
              <a:t>בנוסף לכך וכחלק מתהליך הלמידה, מתקיימים כנסים במקומות שונים במדינה ובחול, שפועלים לפיתוח </a:t>
            </a:r>
            <a:r>
              <a:rPr lang="he-IL" dirty="0">
                <a:solidFill>
                  <a:schemeClr val="accent2">
                    <a:lumMod val="50000"/>
                  </a:schemeClr>
                </a:solidFill>
              </a:rPr>
              <a:t>מודעות חברתית ומודעות בנושאים בינלאומיים שבד"כ התלמיד אינו נחשף אליהם בלמידה השגרתית בביה"ס. </a:t>
            </a:r>
            <a:endParaRPr lang="en-US" dirty="0">
              <a:solidFill>
                <a:schemeClr val="accent2">
                  <a:lumMod val="50000"/>
                </a:schemeClr>
              </a:solidFill>
            </a:endParaRPr>
          </a:p>
        </p:txBody>
      </p:sp>
      <p:sp>
        <p:nvSpPr>
          <p:cNvPr id="2" name="מלבן 1"/>
          <p:cNvSpPr/>
          <p:nvPr/>
        </p:nvSpPr>
        <p:spPr>
          <a:xfrm>
            <a:off x="431584" y="1652203"/>
            <a:ext cx="1584087" cy="369332"/>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he-IL" dirty="0">
                <a:solidFill>
                  <a:schemeClr val="bg2">
                    <a:lumMod val="25000"/>
                  </a:schemeClr>
                </a:solidFill>
              </a:rPr>
              <a:t>תיאור הפעילות </a:t>
            </a:r>
            <a:endParaRPr lang="en-US" dirty="0"/>
          </a:p>
        </p:txBody>
      </p:sp>
      <p:sp>
        <p:nvSpPr>
          <p:cNvPr id="8" name="מלבן 7"/>
          <p:cNvSpPr/>
          <p:nvPr/>
        </p:nvSpPr>
        <p:spPr>
          <a:xfrm>
            <a:off x="5154620" y="262326"/>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10828126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מלבן 6"/>
          <p:cNvSpPr/>
          <p:nvPr/>
        </p:nvSpPr>
        <p:spPr>
          <a:xfrm>
            <a:off x="5622963" y="1674811"/>
            <a:ext cx="2755763" cy="369332"/>
          </a:xfrm>
          <a:prstGeom prst="rect">
            <a:avLst/>
          </a:prstGeom>
        </p:spPr>
        <p:txBody>
          <a:bodyPr wrap="square">
            <a:spAutoFit/>
          </a:bodyPr>
          <a:lstStyle/>
          <a:p>
            <a:r>
              <a:rPr lang="he-IL" b="1" dirty="0">
                <a:solidFill>
                  <a:schemeClr val="accent2">
                    <a:lumMod val="50000"/>
                  </a:schemeClr>
                </a:solidFill>
              </a:rPr>
              <a:t>פירוט </a:t>
            </a:r>
            <a:r>
              <a:rPr lang="he-IL" b="1" dirty="0" smtClean="0">
                <a:solidFill>
                  <a:schemeClr val="accent2">
                    <a:lumMod val="50000"/>
                  </a:schemeClr>
                </a:solidFill>
              </a:rPr>
              <a:t>העשייה</a:t>
            </a:r>
            <a:r>
              <a:rPr lang="he-IL" dirty="0" smtClean="0">
                <a:solidFill>
                  <a:schemeClr val="accent2">
                    <a:lumMod val="50000"/>
                  </a:schemeClr>
                </a:solidFill>
              </a:rPr>
              <a:t>: (המשך)</a:t>
            </a:r>
            <a:endParaRPr lang="he-IL" dirty="0">
              <a:solidFill>
                <a:schemeClr val="accent2">
                  <a:lumMod val="50000"/>
                </a:schemeClr>
              </a:solidFill>
            </a:endParaRPr>
          </a:p>
        </p:txBody>
      </p:sp>
      <p:sp>
        <p:nvSpPr>
          <p:cNvPr id="3" name="TextBox 2"/>
          <p:cNvSpPr txBox="1"/>
          <p:nvPr/>
        </p:nvSpPr>
        <p:spPr>
          <a:xfrm>
            <a:off x="527135" y="2058796"/>
            <a:ext cx="7632848" cy="4247317"/>
          </a:xfrm>
          <a:prstGeom prst="rect">
            <a:avLst/>
          </a:prstGeom>
          <a:noFill/>
        </p:spPr>
        <p:txBody>
          <a:bodyPr wrap="square" rtlCol="1">
            <a:spAutoFit/>
          </a:bodyPr>
          <a:lstStyle/>
          <a:p>
            <a:pPr algn="just"/>
            <a:endParaRPr lang="he-IL" dirty="0" smtClean="0">
              <a:solidFill>
                <a:schemeClr val="accent2">
                  <a:lumMod val="50000"/>
                </a:schemeClr>
              </a:solidFill>
            </a:endParaRPr>
          </a:p>
          <a:p>
            <a:pPr algn="just"/>
            <a:r>
              <a:rPr lang="he-IL" dirty="0" smtClean="0">
                <a:solidFill>
                  <a:schemeClr val="accent2">
                    <a:lumMod val="50000"/>
                  </a:schemeClr>
                </a:solidFill>
              </a:rPr>
              <a:t>הפעילות בתוך הקבוצה מפתחת אצל התלמידים יכולת של יישוב סכסוכים, ניהול משא ומתן ותקשורת בין-אישית. ולבסוף, החוויה נותנת לתלמידים הזדמנות לפגוש תלמידים מתרבויות שונות.</a:t>
            </a:r>
          </a:p>
          <a:p>
            <a:pPr algn="just"/>
            <a:r>
              <a:rPr lang="he-IL" dirty="0" smtClean="0">
                <a:solidFill>
                  <a:schemeClr val="accent2">
                    <a:lumMod val="50000"/>
                  </a:schemeClr>
                </a:solidFill>
              </a:rPr>
              <a:t>יד ביד, התלמידים משתתפים מדי שנה בכנס </a:t>
            </a:r>
            <a:r>
              <a:rPr lang="he-IL" dirty="0">
                <a:solidFill>
                  <a:schemeClr val="accent2">
                    <a:lumMod val="50000"/>
                  </a:schemeClr>
                </a:solidFill>
              </a:rPr>
              <a:t> </a:t>
            </a:r>
            <a:r>
              <a:rPr lang="en-US" dirty="0" smtClean="0">
                <a:solidFill>
                  <a:schemeClr val="accent2">
                    <a:lumMod val="50000"/>
                  </a:schemeClr>
                </a:solidFill>
              </a:rPr>
              <a:t>MUN</a:t>
            </a:r>
            <a:r>
              <a:rPr lang="he-IL" dirty="0" smtClean="0">
                <a:solidFill>
                  <a:schemeClr val="accent2">
                    <a:lumMod val="50000"/>
                  </a:schemeClr>
                </a:solidFill>
              </a:rPr>
              <a:t> המתנהל </a:t>
            </a:r>
            <a:r>
              <a:rPr lang="he-IL" dirty="0" smtClean="0">
                <a:solidFill>
                  <a:schemeClr val="accent2">
                    <a:lumMod val="50000"/>
                  </a:schemeClr>
                </a:solidFill>
              </a:rPr>
              <a:t>בבית ספר   שהוא בית ספר של מהגרים ממוצא בנגלדשי,  ואשר  משתתפים בו בתי ספר מרקעים אתניים שונים מאנגליה בפרט  ואירופה בכלל.</a:t>
            </a:r>
          </a:p>
          <a:p>
            <a:pPr algn="just"/>
            <a:endParaRPr lang="he-IL" dirty="0" smtClean="0">
              <a:solidFill>
                <a:schemeClr val="accent2">
                  <a:lumMod val="50000"/>
                </a:schemeClr>
              </a:solidFill>
            </a:endParaRPr>
          </a:p>
          <a:p>
            <a:pPr algn="just"/>
            <a:r>
              <a:rPr lang="he-IL" dirty="0" smtClean="0">
                <a:solidFill>
                  <a:schemeClr val="accent2">
                    <a:lumMod val="50000"/>
                  </a:schemeClr>
                </a:solidFill>
              </a:rPr>
              <a:t>בשנת הלימודים הזו, ובפעם הראשונה בבית ספר מהחברה הערבית בצפון, התקיים כנס למודל האומות המאוחדות בתוך כותלי  </a:t>
            </a:r>
            <a:r>
              <a:rPr lang="he-IL" dirty="0" smtClean="0">
                <a:solidFill>
                  <a:schemeClr val="accent2">
                    <a:lumMod val="50000"/>
                  </a:schemeClr>
                </a:solidFill>
              </a:rPr>
              <a:t>בית ספרנו </a:t>
            </a:r>
            <a:r>
              <a:rPr lang="he-IL" dirty="0" smtClean="0">
                <a:solidFill>
                  <a:schemeClr val="accent2">
                    <a:lumMod val="50000"/>
                  </a:schemeClr>
                </a:solidFill>
              </a:rPr>
              <a:t>אשר השתתפו בו תלמידים מרוב המגזרים בארץ, יהודים וערבים נוצרים ומוסלמים והנושא היה זכויות האישה בהיבטים שונים.</a:t>
            </a:r>
          </a:p>
          <a:p>
            <a:pPr algn="just"/>
            <a:r>
              <a:rPr lang="he-IL" dirty="0">
                <a:solidFill>
                  <a:schemeClr val="accent2">
                    <a:lumMod val="50000"/>
                  </a:schemeClr>
                </a:solidFill>
              </a:rPr>
              <a:t> </a:t>
            </a:r>
            <a:r>
              <a:rPr lang="he-IL" dirty="0" smtClean="0">
                <a:solidFill>
                  <a:schemeClr val="accent2">
                    <a:lumMod val="50000"/>
                  </a:schemeClr>
                </a:solidFill>
              </a:rPr>
              <a:t>כחלק מהפעילות מבקרים התלמידים בשתי שגרירות בשנה, ובנוסף  כהעמקה לערכים של </a:t>
            </a:r>
            <a:r>
              <a:rPr lang="he-IL" dirty="0" smtClean="0">
                <a:solidFill>
                  <a:schemeClr val="accent2">
                    <a:lumMod val="50000"/>
                  </a:schemeClr>
                </a:solidFill>
              </a:rPr>
              <a:t>סולידריות </a:t>
            </a:r>
            <a:r>
              <a:rPr lang="he-IL" dirty="0" smtClean="0">
                <a:solidFill>
                  <a:schemeClr val="accent2">
                    <a:lumMod val="50000"/>
                  </a:schemeClr>
                </a:solidFill>
              </a:rPr>
              <a:t>חברתית,  מתקיים מפגשים ייחודיים עם בית הספר תיכון חדש תל אביב. </a:t>
            </a:r>
            <a:endParaRPr lang="en-US" dirty="0">
              <a:solidFill>
                <a:schemeClr val="accent2">
                  <a:lumMod val="50000"/>
                </a:schemeClr>
              </a:solidFill>
            </a:endParaRPr>
          </a:p>
        </p:txBody>
      </p:sp>
      <p:sp>
        <p:nvSpPr>
          <p:cNvPr id="8" name="מלבן 7"/>
          <p:cNvSpPr/>
          <p:nvPr/>
        </p:nvSpPr>
        <p:spPr>
          <a:xfrm>
            <a:off x="5148064" y="337971"/>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
        <p:nvSpPr>
          <p:cNvPr id="9" name="מלבן 3"/>
          <p:cNvSpPr/>
          <p:nvPr/>
        </p:nvSpPr>
        <p:spPr>
          <a:xfrm>
            <a:off x="5014357" y="631019"/>
            <a:ext cx="2945037" cy="369332"/>
          </a:xfrm>
          <a:prstGeom prst="rect">
            <a:avLst/>
          </a:prstGeom>
          <a:ln>
            <a:solidFill>
              <a:schemeClr val="bg1"/>
            </a:solidFill>
          </a:ln>
        </p:spPr>
        <p:txBody>
          <a:bodyPr wrap="none">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MUN </a:t>
            </a:r>
            <a:r>
              <a:rPr lang="he-I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מודל האומות המאוחדות</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918767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4716016" y="643283"/>
            <a:ext cx="3023585" cy="369332"/>
          </a:xfrm>
          <a:prstGeom prst="rect">
            <a:avLst/>
          </a:prstGeom>
        </p:spPr>
        <p:txBody>
          <a:bodyPr wrap="none">
            <a:sp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MUN </a:t>
            </a:r>
            <a:r>
              <a:rPr lang="he-IL" dirty="0">
                <a:ln w="18415" cmpd="sng">
                  <a:solidFill>
                    <a:srgbClr val="FFFFFF"/>
                  </a:solidFill>
                  <a:prstDash val="solid"/>
                </a:ln>
                <a:solidFill>
                  <a:srgbClr val="FFFFFF"/>
                </a:solidFill>
                <a:effectLst>
                  <a:outerShdw blurRad="63500" dir="3600000" algn="tl" rotWithShape="0">
                    <a:srgbClr val="000000">
                      <a:alpha val="70000"/>
                    </a:srgbClr>
                  </a:outerShdw>
                </a:effectLst>
              </a:rPr>
              <a:t> מודל האומות המאוחדות </a:t>
            </a:r>
          </a:p>
        </p:txBody>
      </p:sp>
      <p:pic>
        <p:nvPicPr>
          <p:cNvPr id="8" name="תמונה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27949"/>
            <a:ext cx="792089" cy="80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11560" y="1844824"/>
            <a:ext cx="7704856" cy="4801314"/>
          </a:xfrm>
          <a:prstGeom prst="rect">
            <a:avLst/>
          </a:prstGeom>
          <a:noFill/>
        </p:spPr>
        <p:txBody>
          <a:bodyPr wrap="square" rtlCol="1">
            <a:spAutoFit/>
          </a:bodyPr>
          <a:lstStyle/>
          <a:p>
            <a:pPr marL="285750" indent="-285750">
              <a:buFont typeface="Arial" panose="020B0604020202020204" pitchFamily="34" charset="0"/>
              <a:buChar char="•"/>
            </a:pPr>
            <a:r>
              <a:rPr lang="he-IL" b="1" dirty="0">
                <a:solidFill>
                  <a:schemeClr val="bg2">
                    <a:lumMod val="25000"/>
                  </a:schemeClr>
                </a:solidFill>
              </a:rPr>
              <a:t>כמות מפגשים/משך </a:t>
            </a:r>
            <a:r>
              <a:rPr lang="he-IL" b="1" dirty="0" smtClean="0">
                <a:solidFill>
                  <a:schemeClr val="bg2">
                    <a:lumMod val="25000"/>
                  </a:schemeClr>
                </a:solidFill>
              </a:rPr>
              <a:t>זמן:</a:t>
            </a:r>
            <a:r>
              <a:rPr lang="en-US" b="1" dirty="0" smtClean="0">
                <a:solidFill>
                  <a:schemeClr val="bg2">
                    <a:lumMod val="25000"/>
                  </a:schemeClr>
                </a:solidFill>
              </a:rPr>
              <a:t/>
            </a:r>
            <a:br>
              <a:rPr lang="en-US" b="1" dirty="0" smtClean="0">
                <a:solidFill>
                  <a:schemeClr val="bg2">
                    <a:lumMod val="25000"/>
                  </a:schemeClr>
                </a:solidFill>
              </a:rPr>
            </a:br>
            <a:endParaRPr lang="he-IL" b="1" dirty="0" smtClean="0">
              <a:solidFill>
                <a:schemeClr val="bg2">
                  <a:lumMod val="25000"/>
                </a:schemeClr>
              </a:solidFill>
            </a:endParaRPr>
          </a:p>
          <a:p>
            <a:r>
              <a:rPr lang="he-IL" dirty="0">
                <a:solidFill>
                  <a:schemeClr val="bg2">
                    <a:lumMod val="25000"/>
                  </a:schemeClr>
                </a:solidFill>
              </a:rPr>
              <a:t> </a:t>
            </a:r>
            <a:r>
              <a:rPr lang="he-IL" dirty="0" smtClean="0">
                <a:solidFill>
                  <a:schemeClr val="bg2">
                    <a:lumMod val="25000"/>
                  </a:schemeClr>
                </a:solidFill>
              </a:rPr>
              <a:t>הפעילות נפרשת במשך שלוש שנות לימוד, מתחילת כיתה י' היא פועלת בשני מישורים:</a:t>
            </a:r>
          </a:p>
          <a:p>
            <a:r>
              <a:rPr lang="he-IL" dirty="0" smtClean="0">
                <a:solidFill>
                  <a:schemeClr val="bg2">
                    <a:lumMod val="25000"/>
                  </a:schemeClr>
                </a:solidFill>
              </a:rPr>
              <a:t>מישור סוציו קונסטרוקטיביסטי: במישור הזה התלמידים נפגשים בצורה שבועית בהם מפתחים תהליך למידה קהילתית וחווייתית  לתרבות דיון בסוגיות שונות אקטואליות ובינלאומית..</a:t>
            </a:r>
          </a:p>
          <a:p>
            <a:endParaRPr lang="he-IL" dirty="0" smtClean="0">
              <a:solidFill>
                <a:schemeClr val="bg2">
                  <a:lumMod val="25000"/>
                </a:schemeClr>
              </a:solidFill>
            </a:endParaRPr>
          </a:p>
          <a:p>
            <a:pPr marL="285750" indent="-285750">
              <a:buFont typeface="Arial" panose="020B0604020202020204" pitchFamily="34" charset="0"/>
              <a:buChar char="•"/>
            </a:pPr>
            <a:r>
              <a:rPr lang="he-IL" b="1" dirty="0">
                <a:solidFill>
                  <a:schemeClr val="bg2">
                    <a:lumMod val="25000"/>
                  </a:schemeClr>
                </a:solidFill>
              </a:rPr>
              <a:t>מספר אנשי צוות/תלמידים/כיתות </a:t>
            </a:r>
            <a:r>
              <a:rPr lang="he-IL" b="1" dirty="0" smtClean="0">
                <a:solidFill>
                  <a:schemeClr val="bg2">
                    <a:lumMod val="25000"/>
                  </a:schemeClr>
                </a:solidFill>
              </a:rPr>
              <a:t>שהשתתפו</a:t>
            </a:r>
            <a:r>
              <a:rPr lang="en-US" b="1" dirty="0" smtClean="0">
                <a:solidFill>
                  <a:schemeClr val="bg2">
                    <a:lumMod val="25000"/>
                  </a:schemeClr>
                </a:solidFill>
              </a:rPr>
              <a:t/>
            </a:r>
            <a:br>
              <a:rPr lang="en-US" b="1" dirty="0" smtClean="0">
                <a:solidFill>
                  <a:schemeClr val="bg2">
                    <a:lumMod val="25000"/>
                  </a:schemeClr>
                </a:solidFill>
              </a:rPr>
            </a:br>
            <a:r>
              <a:rPr lang="en-US" b="1" dirty="0" smtClean="0">
                <a:solidFill>
                  <a:schemeClr val="bg2">
                    <a:lumMod val="25000"/>
                  </a:schemeClr>
                </a:solidFill>
              </a:rPr>
              <a:t/>
            </a:r>
            <a:br>
              <a:rPr lang="en-US" b="1" dirty="0" smtClean="0">
                <a:solidFill>
                  <a:schemeClr val="bg2">
                    <a:lumMod val="25000"/>
                  </a:schemeClr>
                </a:solidFill>
              </a:rPr>
            </a:br>
            <a:r>
              <a:rPr lang="he-IL" dirty="0">
                <a:solidFill>
                  <a:schemeClr val="bg2">
                    <a:lumMod val="25000"/>
                  </a:schemeClr>
                </a:solidFill>
              </a:rPr>
              <a:t> </a:t>
            </a:r>
            <a:r>
              <a:rPr lang="he-IL" dirty="0" smtClean="0">
                <a:solidFill>
                  <a:schemeClr val="bg2">
                    <a:lumMod val="25000"/>
                  </a:schemeClr>
                </a:solidFill>
              </a:rPr>
              <a:t>מורים:  מורה מלווה לתוכנית  (אליאס פרח)</a:t>
            </a:r>
          </a:p>
          <a:p>
            <a:r>
              <a:rPr lang="he-IL" dirty="0">
                <a:solidFill>
                  <a:schemeClr val="bg2">
                    <a:lumMod val="25000"/>
                  </a:schemeClr>
                </a:solidFill>
              </a:rPr>
              <a:t> </a:t>
            </a:r>
            <a:r>
              <a:rPr lang="he-IL" dirty="0" smtClean="0">
                <a:solidFill>
                  <a:schemeClr val="bg2">
                    <a:lumMod val="25000"/>
                  </a:schemeClr>
                </a:solidFill>
              </a:rPr>
              <a:t>    תלמידים : מספר התלמידים כ 20 תלמידים בכל מחזור. </a:t>
            </a:r>
            <a:r>
              <a:rPr lang="en-US" dirty="0" smtClean="0">
                <a:solidFill>
                  <a:schemeClr val="bg2">
                    <a:lumMod val="25000"/>
                  </a:schemeClr>
                </a:solidFill>
              </a:rPr>
              <a:t/>
            </a:r>
            <a:br>
              <a:rPr lang="en-US" dirty="0" smtClean="0">
                <a:solidFill>
                  <a:schemeClr val="bg2">
                    <a:lumMod val="25000"/>
                  </a:schemeClr>
                </a:solidFill>
              </a:rPr>
            </a:br>
            <a:endParaRPr lang="en-US"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שכבות </a:t>
            </a:r>
            <a:r>
              <a:rPr lang="he-IL" b="1" dirty="0">
                <a:solidFill>
                  <a:schemeClr val="bg2">
                    <a:lumMod val="25000"/>
                  </a:schemeClr>
                </a:solidFill>
              </a:rPr>
              <a:t>שהשתתפו מטעם בית </a:t>
            </a:r>
            <a:r>
              <a:rPr lang="he-IL" b="1" dirty="0" smtClean="0">
                <a:solidFill>
                  <a:schemeClr val="bg2">
                    <a:lumMod val="25000"/>
                  </a:schemeClr>
                </a:solidFill>
              </a:rPr>
              <a:t>הספר:  </a:t>
            </a:r>
            <a:r>
              <a:rPr lang="he-IL" dirty="0" smtClean="0">
                <a:solidFill>
                  <a:schemeClr val="bg2">
                    <a:lumMod val="25000"/>
                  </a:schemeClr>
                </a:solidFill>
              </a:rPr>
              <a:t>משתתפים בפעילות  תלמידים מכיתה י' עד י"ב</a:t>
            </a:r>
            <a:r>
              <a:rPr lang="en-US" dirty="0" smtClean="0">
                <a:solidFill>
                  <a:schemeClr val="bg2">
                    <a:lumMod val="25000"/>
                  </a:schemeClr>
                </a:solidFill>
              </a:rPr>
              <a:t/>
            </a:r>
            <a:br>
              <a:rPr lang="en-US" dirty="0" smtClean="0">
                <a:solidFill>
                  <a:schemeClr val="bg2">
                    <a:lumMod val="25000"/>
                  </a:schemeClr>
                </a:solidFill>
              </a:rPr>
            </a:br>
            <a:endParaRPr lang="he-IL" dirty="0" smtClean="0">
              <a:solidFill>
                <a:schemeClr val="bg2">
                  <a:lumMod val="25000"/>
                </a:schemeClr>
              </a:solidFill>
            </a:endParaRPr>
          </a:p>
          <a:p>
            <a:pPr marL="285750" indent="-285750">
              <a:buFont typeface="Arial" panose="020B0604020202020204" pitchFamily="34" charset="0"/>
              <a:buChar char="•"/>
            </a:pPr>
            <a:r>
              <a:rPr lang="he-IL" b="1" dirty="0" smtClean="0">
                <a:solidFill>
                  <a:schemeClr val="bg2">
                    <a:lumMod val="25000"/>
                  </a:schemeClr>
                </a:solidFill>
              </a:rPr>
              <a:t>נושא </a:t>
            </a:r>
            <a:r>
              <a:rPr lang="he-IL" dirty="0" smtClean="0">
                <a:solidFill>
                  <a:schemeClr val="bg2">
                    <a:lumMod val="25000"/>
                  </a:schemeClr>
                </a:solidFill>
              </a:rPr>
              <a:t>: </a:t>
            </a:r>
            <a:r>
              <a:rPr lang="he-IL" dirty="0">
                <a:solidFill>
                  <a:schemeClr val="accent2">
                    <a:lumMod val="50000"/>
                  </a:schemeClr>
                </a:solidFill>
              </a:rPr>
              <a:t>מודל האומות </a:t>
            </a:r>
            <a:r>
              <a:rPr lang="he-IL" dirty="0" smtClean="0">
                <a:solidFill>
                  <a:schemeClr val="accent2">
                    <a:lumMod val="50000"/>
                  </a:schemeClr>
                </a:solidFill>
              </a:rPr>
              <a:t>המאוחדות</a:t>
            </a:r>
            <a:endParaRPr lang="he-IL" dirty="0">
              <a:solidFill>
                <a:schemeClr val="bg2">
                  <a:lumMod val="25000"/>
                </a:schemeClr>
              </a:solidFill>
            </a:endParaRPr>
          </a:p>
        </p:txBody>
      </p:sp>
      <p:sp>
        <p:nvSpPr>
          <p:cNvPr id="5" name="מלבן 4"/>
          <p:cNvSpPr/>
          <p:nvPr/>
        </p:nvSpPr>
        <p:spPr>
          <a:xfrm>
            <a:off x="5016616" y="355022"/>
            <a:ext cx="2664512" cy="369332"/>
          </a:xfrm>
          <a:prstGeom prst="rect">
            <a:avLst/>
          </a:prstGeom>
        </p:spPr>
        <p:txBody>
          <a:bodyPr wrap="none">
            <a:spAutoFit/>
          </a:bodyPr>
          <a:lstStyle/>
          <a:p>
            <a:r>
              <a:rPr lang="he-IL" b="1" dirty="0">
                <a:solidFill>
                  <a:schemeClr val="bg1"/>
                </a:solidFill>
              </a:rPr>
              <a:t>סמינר סנט ג'וזף- </a:t>
            </a:r>
            <a:r>
              <a:rPr lang="he-IL" b="1" dirty="0" err="1">
                <a:solidFill>
                  <a:schemeClr val="bg1"/>
                </a:solidFill>
              </a:rPr>
              <a:t>אקלריקי</a:t>
            </a:r>
            <a:r>
              <a:rPr lang="he-IL" b="1" dirty="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21995874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צורת גל">
  <a:themeElements>
    <a:clrScheme name="צורת גל">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צורת גל">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צורת גל">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2546</TotalTime>
  <Words>1868</Words>
  <Application>Microsoft Office PowerPoint</Application>
  <PresentationFormat>‫הצגה על המסך (4:3)</PresentationFormat>
  <Paragraphs>400</Paragraphs>
  <Slides>30</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30</vt:i4>
      </vt:variant>
    </vt:vector>
  </HeadingPairs>
  <TitlesOfParts>
    <vt:vector size="31" baseType="lpstr">
      <vt:lpstr>צורת גל</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Hebrew</dc:creator>
  <cp:lastModifiedBy>Hebrew</cp:lastModifiedBy>
  <cp:revision>84</cp:revision>
  <dcterms:created xsi:type="dcterms:W3CDTF">2015-04-07T18:28:32Z</dcterms:created>
  <dcterms:modified xsi:type="dcterms:W3CDTF">2015-04-23T17:16:44Z</dcterms:modified>
</cp:coreProperties>
</file>