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65411" autoAdjust="0"/>
    <p:restoredTop sz="86475" autoAdjust="0"/>
  </p:normalViewPr>
  <p:slideViewPr>
    <p:cSldViewPr>
      <p:cViewPr varScale="1">
        <p:scale>
          <a:sx n="92" d="100"/>
          <a:sy n="92" d="100"/>
        </p:scale>
        <p:origin x="-16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4245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8665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1618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20527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6615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38944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2491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03015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4495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1270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82827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3844B-6A6C-49D7-B685-251638715C4E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E52AA-446F-4CD8-87E3-AE90BB095C06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3593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e-IL" b="1" dirty="0" smtClean="0">
                <a:cs typeface="+mn-cs"/>
              </a:rPr>
              <a:t>חט"ב גוונים קדימה – צורן</a:t>
            </a:r>
            <a:br>
              <a:rPr lang="he-IL" b="1" dirty="0" smtClean="0">
                <a:cs typeface="+mn-cs"/>
              </a:rPr>
            </a:br>
            <a:r>
              <a:rPr lang="he-IL" b="1" dirty="0" smtClean="0">
                <a:cs typeface="+mn-cs"/>
              </a:rPr>
              <a:t>השתלמות מורים </a:t>
            </a:r>
            <a:br>
              <a:rPr lang="he-IL" b="1" dirty="0" smtClean="0">
                <a:cs typeface="+mn-cs"/>
              </a:rPr>
            </a:br>
            <a:r>
              <a:rPr lang="he-IL" b="1" dirty="0" smtClean="0">
                <a:cs typeface="+mn-cs"/>
              </a:rPr>
              <a:t>עבודות חקר בנושא </a:t>
            </a:r>
            <a:r>
              <a:rPr lang="he-IL" b="1" dirty="0" smtClean="0">
                <a:cs typeface="+mn-cs"/>
              </a:rPr>
              <a:t>שוויון ומניעת גזענות</a:t>
            </a:r>
            <a:endParaRPr lang="he-IL" b="1" dirty="0">
              <a:cs typeface="+mn-cs"/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 b="1" dirty="0" smtClean="0">
              <a:solidFill>
                <a:schemeClr val="tx1"/>
              </a:solidFill>
            </a:endParaRPr>
          </a:p>
          <a:p>
            <a:r>
              <a:rPr lang="he-IL" b="1" dirty="0" smtClean="0">
                <a:solidFill>
                  <a:schemeClr val="tx1"/>
                </a:solidFill>
              </a:rPr>
              <a:t>כיתות </a:t>
            </a:r>
            <a:r>
              <a:rPr lang="he-IL" b="1" dirty="0" smtClean="0">
                <a:solidFill>
                  <a:schemeClr val="tx1"/>
                </a:solidFill>
              </a:rPr>
              <a:t>ח' – תשע"ה</a:t>
            </a:r>
            <a:endParaRPr lang="he-IL" b="1" dirty="0">
              <a:solidFill>
                <a:schemeClr val="tx1"/>
              </a:solidFill>
            </a:endParaRPr>
          </a:p>
        </p:txBody>
      </p:sp>
      <p:pic>
        <p:nvPicPr>
          <p:cNvPr id="4" name="תמונה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764704"/>
            <a:ext cx="2178918" cy="1063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3141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אמצעי מחקר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he-IL" b="1" dirty="0" smtClean="0"/>
              <a:t>קיימים אמצעים שונים לביצוע מחקר. </a:t>
            </a:r>
          </a:p>
          <a:p>
            <a:pPr>
              <a:lnSpc>
                <a:spcPct val="110000"/>
              </a:lnSpc>
            </a:pPr>
            <a:r>
              <a:rPr lang="he-IL" b="1" dirty="0" smtClean="0"/>
              <a:t>אנו נתמקד בשאלון כאמצעי מחקר.</a:t>
            </a:r>
          </a:p>
          <a:p>
            <a:pPr>
              <a:lnSpc>
                <a:spcPct val="110000"/>
              </a:lnSpc>
            </a:pPr>
            <a:r>
              <a:rPr lang="he-IL" b="1" dirty="0" smtClean="0"/>
              <a:t>מטרת השאלון לנסות לקבוע את מידת הגזענות של הנחקר כלפי המיעוט הערבי.   </a:t>
            </a:r>
          </a:p>
          <a:p>
            <a:pPr>
              <a:lnSpc>
                <a:spcPct val="110000"/>
              </a:lnSpc>
            </a:pPr>
            <a:r>
              <a:rPr lang="he-IL" b="1" dirty="0" smtClean="0"/>
              <a:t>כל תשובה צריכה לקבל ניקוד כאשר סך כל הנקודות צריך לבטא את המגמה של המשיב על השאלון. </a:t>
            </a:r>
          </a:p>
          <a:p>
            <a:pPr>
              <a:lnSpc>
                <a:spcPct val="110000"/>
              </a:lnSpc>
            </a:pPr>
            <a:r>
              <a:rPr lang="he-IL" b="1" dirty="0" smtClean="0"/>
              <a:t>לפנינו שאלות מתוך שאלון היגדים שהתשובות עליו נעות בין מסכים ביותר ללא מסכים בכלל.</a:t>
            </a:r>
          </a:p>
          <a:p>
            <a:pPr>
              <a:lnSpc>
                <a:spcPct val="110000"/>
              </a:lnSpc>
            </a:pPr>
            <a:r>
              <a:rPr lang="he-IL" b="1" dirty="0" smtClean="0"/>
              <a:t>אנו נקבע ש – 4 נקודות מבטאות יחס גזעני ו – 1 נקודה מבטאת היעדר גזענות.   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15152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שאלות לדוגמא</a:t>
            </a:r>
            <a:endParaRPr lang="he-IL" b="1" dirty="0">
              <a:cs typeface="+mn-cs"/>
            </a:endParaRPr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017275"/>
              </p:ext>
            </p:extLst>
          </p:nvPr>
        </p:nvGraphicFramePr>
        <p:xfrm>
          <a:off x="924106" y="2276872"/>
          <a:ext cx="7259164" cy="304952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4194932"/>
                <a:gridCol w="766058"/>
                <a:gridCol w="766058"/>
                <a:gridCol w="766058"/>
                <a:gridCol w="766058"/>
              </a:tblGrid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ההיגד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מסכים ביותר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מסכים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לא מסכים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600" dirty="0">
                          <a:effectLst/>
                        </a:rPr>
                        <a:t>בכלל לא מסכים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בסעיף הראשון של הצעת החוק של שקד / לוין לא מופיעה ההגדרה מדינה יהודית ודמוקרטית – זה לא פוגע בזכויות המיעוט הערבי.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4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2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1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בכל החוק לא מוזכר שישראל מושתתת על עיקרון השוויון למיעוט הערבי – זה פוגע בזכויותיו.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4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3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2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1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בחוק כתוב שישראל תהיה מושתתת על עיקרון הצדק – זה </a:t>
                      </a:r>
                      <a:r>
                        <a:rPr lang="he-IL" sz="1400" dirty="0" smtClean="0">
                          <a:effectLst/>
                        </a:rPr>
                        <a:t>לא מאפשר שוויון למיעוט </a:t>
                      </a:r>
                      <a:r>
                        <a:rPr lang="he-IL" sz="1400" dirty="0">
                          <a:effectLst/>
                        </a:rPr>
                        <a:t>הערבי. 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1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2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3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4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400" dirty="0">
                          <a:effectLst/>
                        </a:rPr>
                        <a:t>למיעוטים מובטחות זכויות אישיות – הדבר </a:t>
                      </a:r>
                      <a:r>
                        <a:rPr lang="he-IL" sz="1400" dirty="0" smtClean="0">
                          <a:effectLst/>
                        </a:rPr>
                        <a:t>לא מבטיח שוויון </a:t>
                      </a:r>
                      <a:r>
                        <a:rPr lang="he-IL" sz="1400" dirty="0">
                          <a:effectLst/>
                        </a:rPr>
                        <a:t>זכויות למיעוט הערבי 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1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2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3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e-IL" sz="1100" dirty="0" smtClean="0">
                          <a:effectLst/>
                        </a:rPr>
                        <a:t>4</a:t>
                      </a:r>
                      <a:r>
                        <a:rPr lang="he-IL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7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תוצאות השאלון – ניקוד ועיבוד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he-IL" b="1" dirty="0" smtClean="0"/>
              <a:t>נקבע שכל תשובה המבטאת גזענות מקבלת 4 נקודות וכל שאלה המבטאת היעדר גזענות מקבלת 1 נקודה.</a:t>
            </a:r>
          </a:p>
          <a:p>
            <a:pPr>
              <a:lnSpc>
                <a:spcPct val="120000"/>
              </a:lnSpc>
            </a:pPr>
            <a:r>
              <a:rPr lang="he-IL" b="1" dirty="0" smtClean="0"/>
              <a:t>אם בשאלון יש 10 שאלות, שאלון שיבטא גזענות קיצונית בכל השאלות יקבל 40 נקודות.</a:t>
            </a:r>
          </a:p>
          <a:p>
            <a:pPr>
              <a:lnSpc>
                <a:spcPct val="120000"/>
              </a:lnSpc>
            </a:pPr>
            <a:r>
              <a:rPr lang="he-IL" b="1" dirty="0" smtClean="0"/>
              <a:t>שאלון שיבטא העדר גזענות יקבל 10 נקודות. </a:t>
            </a:r>
          </a:p>
          <a:p>
            <a:pPr>
              <a:lnSpc>
                <a:spcPct val="120000"/>
              </a:lnSpc>
            </a:pPr>
            <a:r>
              <a:rPr lang="he-IL" b="1" dirty="0" smtClean="0"/>
              <a:t>שאלון שיבטא גזענות יקבל 30 נקודות.</a:t>
            </a:r>
          </a:p>
          <a:p>
            <a:pPr>
              <a:lnSpc>
                <a:spcPct val="120000"/>
              </a:lnSpc>
            </a:pPr>
            <a:r>
              <a:rPr lang="he-IL" b="1" dirty="0" smtClean="0"/>
              <a:t>שאלון שיבטא גזענות מעטה יקבל 20 נקודות. </a:t>
            </a:r>
          </a:p>
          <a:p>
            <a:pPr>
              <a:lnSpc>
                <a:spcPct val="120000"/>
              </a:lnSpc>
            </a:pPr>
            <a:r>
              <a:rPr lang="he-IL" b="1" dirty="0" smtClean="0"/>
              <a:t>ניתן לחלק לטווחים של גזענות: </a:t>
            </a:r>
          </a:p>
          <a:p>
            <a:pPr marL="800100" lvl="2" indent="0">
              <a:lnSpc>
                <a:spcPct val="120000"/>
              </a:lnSpc>
              <a:buNone/>
            </a:pPr>
            <a:r>
              <a:rPr lang="he-IL" b="1" dirty="0" smtClean="0"/>
              <a:t>גזען 26 – 40</a:t>
            </a:r>
          </a:p>
          <a:p>
            <a:pPr marL="800100" lvl="2" indent="0">
              <a:lnSpc>
                <a:spcPct val="120000"/>
              </a:lnSpc>
              <a:buNone/>
            </a:pPr>
            <a:r>
              <a:rPr lang="he-IL" b="1" dirty="0" smtClean="0"/>
              <a:t>לא גזען 10 – 25  </a:t>
            </a:r>
          </a:p>
          <a:p>
            <a:pPr>
              <a:lnSpc>
                <a:spcPct val="120000"/>
              </a:lnSpc>
            </a:pPr>
            <a:r>
              <a:rPr lang="he-IL" b="1" dirty="0" smtClean="0"/>
              <a:t>יש להשוות בין  אחוז הגזענים ולא גזענים בקרב ההורים והילדים גם בדרך גראפית.</a:t>
            </a:r>
          </a:p>
          <a:p>
            <a:pPr>
              <a:lnSpc>
                <a:spcPct val="120000"/>
              </a:lnSpc>
            </a:pPr>
            <a:r>
              <a:rPr lang="he-IL" b="1" dirty="0" smtClean="0"/>
              <a:t>התוצאות צריכות להופיע גם בטבלה שאותה יש </a:t>
            </a:r>
            <a:r>
              <a:rPr lang="he-IL" b="1" dirty="0" err="1" smtClean="0"/>
              <a:t>להמליל</a:t>
            </a:r>
            <a:r>
              <a:rPr lang="he-IL" b="1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he-IL" b="1" dirty="0" smtClean="0"/>
              <a:t>ניתן לקחת שאלות ייחודיות וגם את תוצאותיהן לבטא בצורה גראפית.   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25930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טבלת תוצאות לדוגמא </a:t>
            </a:r>
            <a:endParaRPr lang="he-IL" b="1" dirty="0">
              <a:cs typeface="+mn-cs"/>
            </a:endParaRPr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187494"/>
              </p:ext>
            </p:extLst>
          </p:nvPr>
        </p:nvGraphicFramePr>
        <p:xfrm>
          <a:off x="899592" y="1700808"/>
          <a:ext cx="7520634" cy="475642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4036718"/>
                <a:gridCol w="870979"/>
                <a:gridCol w="870979"/>
                <a:gridCol w="870979"/>
                <a:gridCol w="870979"/>
              </a:tblGrid>
              <a:tr h="200468">
                <a:tc rowSpan="2">
                  <a:txBody>
                    <a:bodyPr/>
                    <a:lstStyle/>
                    <a:p>
                      <a:pPr indent="215900" algn="ctr" rtl="1">
                        <a:lnSpc>
                          <a:spcPct val="10000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spc="5" dirty="0">
                          <a:effectLst/>
                        </a:rPr>
                        <a:t>ההיגד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 gridSpan="2"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endParaRPr lang="he-IL" sz="1600" spc="5" dirty="0" smtClean="0">
                        <a:effectLst/>
                      </a:endParaRPr>
                    </a:p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spc="5" dirty="0" smtClean="0">
                          <a:effectLst/>
                        </a:rPr>
                        <a:t>הורים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endParaRPr lang="he-IL" sz="1600" spc="5" dirty="0" smtClean="0">
                        <a:effectLst/>
                      </a:endParaRPr>
                    </a:p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spc="5" dirty="0" smtClean="0">
                          <a:effectLst/>
                        </a:rPr>
                        <a:t>ילדים 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</a:tr>
              <a:tr h="54320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b="1" spc="5" dirty="0">
                          <a:effectLst/>
                        </a:rPr>
                        <a:t>אחוז הגזענים</a:t>
                      </a:r>
                      <a:endParaRPr lang="en-US" sz="1600" b="1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r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b="1" spc="5" dirty="0">
                          <a:effectLst/>
                        </a:rPr>
                        <a:t>אחוז הלא גזענים </a:t>
                      </a:r>
                      <a:endParaRPr lang="en-US" sz="1600" b="1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b="1" spc="5" dirty="0">
                          <a:effectLst/>
                        </a:rPr>
                        <a:t>אחוז הגזענים</a:t>
                      </a:r>
                      <a:endParaRPr lang="en-US" sz="1600" b="1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r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b="1" spc="5" dirty="0">
                          <a:effectLst/>
                        </a:rPr>
                        <a:t>אחוז הלא </a:t>
                      </a:r>
                      <a:r>
                        <a:rPr lang="he-IL" sz="1600" b="1" spc="5" dirty="0" smtClean="0">
                          <a:effectLst/>
                        </a:rPr>
                        <a:t>גזענים</a:t>
                      </a:r>
                      <a:endParaRPr lang="en-US" sz="1600" b="1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</a:tr>
              <a:tr h="551089">
                <a:tc>
                  <a:txBody>
                    <a:bodyPr/>
                    <a:lstStyle/>
                    <a:p>
                      <a:pPr indent="215900" algn="just" rtl="1">
                        <a:lnSpc>
                          <a:spcPct val="10000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spc="5" dirty="0">
                          <a:effectLst/>
                        </a:rPr>
                        <a:t>בסעיף הראשון של הצעת החוק של שקד / לוין לא מופיעה ההגדרה מדינה יהודית ודמוקרטית – זה לא פוגע בזכויות המיעוט הערבי. 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>
                          <a:effectLst/>
                        </a:rPr>
                        <a:t> </a:t>
                      </a:r>
                      <a:endParaRPr lang="en-US" sz="1600" spc="5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</a:tr>
              <a:tr h="382791">
                <a:tc>
                  <a:txBody>
                    <a:bodyPr/>
                    <a:lstStyle/>
                    <a:p>
                      <a:pPr indent="215900" algn="just" rtl="1">
                        <a:lnSpc>
                          <a:spcPct val="10000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spc="5" dirty="0">
                          <a:effectLst/>
                        </a:rPr>
                        <a:t>בכל החוק לא מוזכר שישראל מושתתת על עיקרון השוויון למיעוט הערבי – זה פוגע בזכויותיו</a:t>
                      </a:r>
                      <a:r>
                        <a:rPr lang="he-IL" sz="1600" spc="5" dirty="0" smtClean="0">
                          <a:effectLst/>
                        </a:rPr>
                        <a:t>.</a:t>
                      </a:r>
                    </a:p>
                    <a:p>
                      <a:pPr indent="215900" algn="just" rtl="1">
                        <a:lnSpc>
                          <a:spcPct val="10000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>
                          <a:effectLst/>
                        </a:rPr>
                        <a:t> </a:t>
                      </a:r>
                      <a:endParaRPr lang="en-US" sz="1600" spc="5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>
                          <a:effectLst/>
                        </a:rPr>
                        <a:t> </a:t>
                      </a:r>
                      <a:endParaRPr lang="en-US" sz="1600" spc="5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</a:tr>
              <a:tr h="382791">
                <a:tc>
                  <a:txBody>
                    <a:bodyPr/>
                    <a:lstStyle/>
                    <a:p>
                      <a:pPr indent="215900" algn="just" rtl="1">
                        <a:lnSpc>
                          <a:spcPct val="10000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spc="5" dirty="0">
                          <a:effectLst/>
                        </a:rPr>
                        <a:t>בחוק כתוב שישראל תהיה מושתתת על עיקרון הצדק – זה לא מאפשר שוויון למיעוט הערבי</a:t>
                      </a:r>
                      <a:r>
                        <a:rPr lang="he-IL" sz="1600" spc="5" dirty="0" smtClean="0">
                          <a:effectLst/>
                        </a:rPr>
                        <a:t>.</a:t>
                      </a:r>
                    </a:p>
                    <a:p>
                      <a:pPr indent="215900" algn="just" rtl="1">
                        <a:lnSpc>
                          <a:spcPct val="10000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spc="5" dirty="0" smtClean="0">
                          <a:effectLst/>
                        </a:rPr>
                        <a:t>  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</a:tr>
              <a:tr h="375779">
                <a:tc>
                  <a:txBody>
                    <a:bodyPr/>
                    <a:lstStyle/>
                    <a:p>
                      <a:pPr indent="215900" algn="just" rtl="1">
                        <a:lnSpc>
                          <a:spcPct val="10000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spc="5" dirty="0">
                          <a:effectLst/>
                        </a:rPr>
                        <a:t>למיעוטים מובטחות זכויות אישיות – הדבר לא מבטיח שוויון זכויות למיעוט </a:t>
                      </a:r>
                      <a:r>
                        <a:rPr lang="he-IL" sz="1600" spc="5" dirty="0" smtClean="0">
                          <a:effectLst/>
                        </a:rPr>
                        <a:t>הערבי.</a:t>
                      </a:r>
                    </a:p>
                    <a:p>
                      <a:pPr indent="215900" algn="just" rtl="1">
                        <a:lnSpc>
                          <a:spcPct val="10000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he-IL" sz="1600" spc="5" dirty="0" smtClean="0">
                          <a:effectLst/>
                        </a:rPr>
                        <a:t>  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>
                          <a:effectLst/>
                        </a:rPr>
                        <a:t> </a:t>
                      </a:r>
                      <a:endParaRPr lang="en-US" sz="1600" spc="5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indent="215900" algn="just" rtl="1">
                        <a:lnSpc>
                          <a:spcPts val="1020"/>
                        </a:lnSpc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>
                          <a:effectLst/>
                        </a:rPr>
                        <a:t> </a:t>
                      </a:r>
                      <a:endParaRPr lang="en-US" sz="1600" spc="5" dirty="0">
                        <a:solidFill>
                          <a:srgbClr val="000000"/>
                        </a:solidFill>
                        <a:effectLst/>
                        <a:latin typeface="Hadasa Roso SL"/>
                        <a:ea typeface="MS Mincho"/>
                        <a:cs typeface="Hadasa Roso SL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09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דיון ומסקנות 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b="1" dirty="0" smtClean="0"/>
              <a:t>הדיון צריך לעסוק במסקנות שניתן להסיק מן התוצאות. </a:t>
            </a:r>
          </a:p>
          <a:p>
            <a:r>
              <a:rPr lang="he-IL" b="1" dirty="0" smtClean="0"/>
              <a:t>המסקנות צריכות להתבסס גם על סקירת הספרות. </a:t>
            </a:r>
          </a:p>
          <a:p>
            <a:r>
              <a:rPr lang="he-IL" b="1" dirty="0" smtClean="0"/>
              <a:t>המסקנות צריכות לתת תשובה לשאלת המחקר. </a:t>
            </a:r>
          </a:p>
          <a:p>
            <a:r>
              <a:rPr lang="he-IL" b="1" dirty="0" smtClean="0"/>
              <a:t>הדיון צריך לעסוק בקשיי המחקר ומגבלותיו.</a:t>
            </a:r>
          </a:p>
          <a:p>
            <a:r>
              <a:rPr lang="he-IL" b="1" dirty="0" smtClean="0"/>
              <a:t>מתוך המסקנות ניתן להמליץ על מחקר המשך. 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36269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מהי גזענות?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e-IL" b="1" dirty="0" smtClean="0"/>
              <a:t>"ייחוס </a:t>
            </a:r>
            <a:r>
              <a:rPr lang="he-IL" b="1" dirty="0"/>
              <a:t>של נחיתות לאדם או לקבוצה על בסיס של תכונות סטריאוטיפיות, שמנוסחות בשפה ביולוגית, חברתית או תרבותית. בשיח גזעני נתפסות תכונות אלו כנחותות, כבלתי משתנות וכמהותיות לאותה הקבוצה</a:t>
            </a:r>
            <a:r>
              <a:rPr lang="he-IL" b="1" dirty="0" smtClean="0"/>
              <a:t>."</a:t>
            </a:r>
            <a:endParaRPr lang="en-US" b="1" dirty="0"/>
          </a:p>
          <a:p>
            <a:pPr marL="0" indent="0">
              <a:buNone/>
            </a:pPr>
            <a:r>
              <a:rPr lang="he-IL" dirty="0" smtClean="0"/>
              <a:t>                                </a:t>
            </a:r>
            <a:r>
              <a:rPr lang="he-IL" b="1" dirty="0" smtClean="0"/>
              <a:t>(</a:t>
            </a:r>
            <a:r>
              <a:rPr lang="he-IL" b="1" dirty="0"/>
              <a:t>פרופ' יהודה שנהב</a:t>
            </a:r>
            <a:r>
              <a:rPr lang="he-IL" b="1" dirty="0" smtClean="0"/>
              <a:t>)</a:t>
            </a:r>
            <a:endParaRPr lang="he-IL" b="1" dirty="0"/>
          </a:p>
          <a:p>
            <a:pPr marL="0" indent="0">
              <a:buNone/>
            </a:pPr>
            <a:r>
              <a:rPr lang="he-IL" b="1" dirty="0" smtClean="0"/>
              <a:t>מימוש יחס גזעני כלפי בני אדם יוצר אפליה גזעית.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66285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אילו זכויות נפגעות כשיש גזענות? 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he-IL" sz="3800" b="1" dirty="0"/>
              <a:t>הזכות לכבוד</a:t>
            </a:r>
            <a:r>
              <a:rPr lang="he-IL" sz="3800" b="1" dirty="0" smtClean="0"/>
              <a:t>: עיקרון </a:t>
            </a:r>
            <a:r>
              <a:rPr lang="he-IL" sz="3800" b="1" dirty="0"/>
              <a:t>הומניסטי המבטא את ההכרה באנושיות של כל אדם: לכל אדם יש כבוד </a:t>
            </a:r>
            <a:r>
              <a:rPr lang="he-IL" sz="3800" b="1" dirty="0" smtClean="0"/>
              <a:t>בהיותו בן אנוש, שנברא </a:t>
            </a:r>
            <a:r>
              <a:rPr lang="he-IL" sz="3800" b="1" dirty="0"/>
              <a:t>"בצלם אלוהים</a:t>
            </a:r>
            <a:r>
              <a:rPr lang="he-IL" sz="3800" b="1" dirty="0" smtClean="0"/>
              <a:t>". </a:t>
            </a:r>
            <a:r>
              <a:rPr lang="he-IL" sz="3800" b="1" dirty="0"/>
              <a:t>זהו הבסיס לזכויות האדם, </a:t>
            </a:r>
            <a:r>
              <a:rPr lang="he-IL" sz="3800" b="1" dirty="0" smtClean="0"/>
              <a:t>וממנו </a:t>
            </a:r>
            <a:r>
              <a:rPr lang="he-IL" sz="3800" b="1" dirty="0"/>
              <a:t>נגזרות הזכויות לחירות, לשוויון ולהליך הוגן, וכן הזכויות לשם טוב, לפרטיות, לצנעת הפרט, והזכות שלא להיות נתון ליחס משפיל ומעליב</a:t>
            </a:r>
            <a:r>
              <a:rPr lang="he-IL" sz="3800" b="1" dirty="0" smtClean="0"/>
              <a:t>. קיים חוק יסוד כבוד האדם וחירותו. </a:t>
            </a:r>
          </a:p>
          <a:p>
            <a:pPr>
              <a:lnSpc>
                <a:spcPct val="170000"/>
              </a:lnSpc>
            </a:pPr>
            <a:r>
              <a:rPr lang="he-IL" sz="3800" b="1" dirty="0"/>
              <a:t>הזכות לשוויון</a:t>
            </a:r>
            <a:r>
              <a:rPr lang="he-IL" sz="3800" b="1" dirty="0" smtClean="0"/>
              <a:t>:  משמעות </a:t>
            </a:r>
            <a:r>
              <a:rPr lang="he-IL" sz="3800" b="1" dirty="0"/>
              <a:t>השוויון הנה מתן זכויות שוות לבני אדם ללא הבדלי גזע, מין, דת או לאום </a:t>
            </a:r>
            <a:r>
              <a:rPr lang="he-IL" sz="3800" b="1" dirty="0" err="1"/>
              <a:t>וכו</a:t>
            </a:r>
            <a:r>
              <a:rPr lang="he-IL" sz="3800" b="1" dirty="0" smtClean="0"/>
              <a:t>'. הזכות </a:t>
            </a:r>
            <a:r>
              <a:rPr lang="he-IL" sz="3800" b="1" dirty="0"/>
              <a:t>לשוויון מעוגנת במגילת העצמאות, הקובעת: "מדינת ישראל תקיים שוויון זכויות חברתי ומדיני גמור לכל אזרחיה בלי הבדלי דת, גזע ומין</a:t>
            </a:r>
            <a:r>
              <a:rPr lang="he-IL" sz="3800" b="1" dirty="0" smtClean="0"/>
              <a:t>...". </a:t>
            </a:r>
            <a:endParaRPr lang="en-US" sz="3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900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עבודת חקר כמותי 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e-IL" b="1" u="sng" dirty="0"/>
              <a:t>מטרות העבודה:</a:t>
            </a:r>
            <a:endParaRPr lang="en-US" dirty="0"/>
          </a:p>
          <a:p>
            <a:pPr lvl="0"/>
            <a:r>
              <a:rPr lang="he-IL" b="1" dirty="0"/>
              <a:t>הכרות </a:t>
            </a:r>
            <a:r>
              <a:rPr lang="he-IL" b="1" dirty="0" smtClean="0"/>
              <a:t>עם מושג הגזענות והיבטים שלו בחברה הישראלית, </a:t>
            </a:r>
            <a:r>
              <a:rPr lang="he-IL" b="1" dirty="0"/>
              <a:t>וגיבוש עמדה מוסרית ביחס </a:t>
            </a:r>
            <a:r>
              <a:rPr lang="he-IL" b="1" dirty="0" smtClean="0"/>
              <a:t>להיבטים אלה.</a:t>
            </a:r>
            <a:endParaRPr lang="en-US" b="1" dirty="0"/>
          </a:p>
          <a:p>
            <a:pPr lvl="0"/>
            <a:r>
              <a:rPr lang="he-IL" b="1" dirty="0"/>
              <a:t>הכרות עם שיטת החקר </a:t>
            </a:r>
            <a:r>
              <a:rPr lang="he-IL" b="1" dirty="0" smtClean="0"/>
              <a:t>הכמותית - מסורתית </a:t>
            </a:r>
            <a:r>
              <a:rPr lang="he-IL" b="1" dirty="0"/>
              <a:t>לכתיבת עבודה מחקרית.</a:t>
            </a:r>
            <a:endParaRPr lang="en-US" b="1" dirty="0"/>
          </a:p>
          <a:p>
            <a:pPr lvl="0"/>
            <a:r>
              <a:rPr lang="he-IL" b="1" dirty="0"/>
              <a:t>הכרות של </a:t>
            </a:r>
            <a:r>
              <a:rPr lang="he-IL" b="1" dirty="0" smtClean="0"/>
              <a:t>עמדות הקהילה </a:t>
            </a:r>
            <a:r>
              <a:rPr lang="he-IL" b="1" dirty="0"/>
              <a:t>המקומית </a:t>
            </a:r>
            <a:r>
              <a:rPr lang="he-IL" b="1" dirty="0" smtClean="0"/>
              <a:t>ביישוב כלפי המושג גזענות.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10661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he-IL" b="1" dirty="0" smtClean="0">
                <a:cs typeface="+mn-cs"/>
              </a:rPr>
              <a:t>חלקי העבודה</a:t>
            </a:r>
            <a:r>
              <a:rPr lang="en-US" dirty="0" smtClean="0">
                <a:cs typeface="+mn-cs"/>
              </a:rPr>
              <a:t/>
            </a:r>
            <a:br>
              <a:rPr lang="en-US" dirty="0" smtClean="0">
                <a:cs typeface="+mn-cs"/>
              </a:rPr>
            </a:br>
            <a:endParaRPr lang="he-IL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b="1" dirty="0" smtClean="0"/>
              <a:t>חלק </a:t>
            </a:r>
            <a:r>
              <a:rPr lang="he-IL" b="1" dirty="0"/>
              <a:t>עיוני:</a:t>
            </a:r>
            <a:r>
              <a:rPr lang="he-IL" dirty="0"/>
              <a:t> </a:t>
            </a:r>
            <a:r>
              <a:rPr lang="he-IL" b="1" dirty="0"/>
              <a:t>סקירת ספרותית של </a:t>
            </a:r>
            <a:r>
              <a:rPr lang="he-IL" b="1" dirty="0" smtClean="0"/>
              <a:t>המושג גזענות וההיבט הייחודי אליו בחרה הקבוצה להתייחס. </a:t>
            </a:r>
            <a:endParaRPr lang="en-US" b="1" dirty="0"/>
          </a:p>
          <a:p>
            <a:pPr lvl="0"/>
            <a:r>
              <a:rPr lang="he-IL" b="1" dirty="0"/>
              <a:t>חלק מעשי: בניית מחקר כמותי המשווה את עמדותיהן של שתי קבוצות אוכלוסייה כלפי סטריאוטיפים בחברה הישראלית. המחקר יתבצע בקרב תושבי קדימה-צורן.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97278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מיקוד נושא 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e-IL" sz="3600" b="1" dirty="0" smtClean="0"/>
              <a:t>מיקוד נושא נעשה על ידי שאילת שאלות שמטרתן לצמצם את היקף הנושא ולהגדירו במדויק.  </a:t>
            </a:r>
          </a:p>
          <a:p>
            <a:pPr>
              <a:lnSpc>
                <a:spcPct val="120000"/>
              </a:lnSpc>
            </a:pPr>
            <a:r>
              <a:rPr lang="he-IL" sz="3600" b="1" dirty="0" smtClean="0"/>
              <a:t>הנושא הכללי הוא: ביטויי גזענות בחוק הלאום.</a:t>
            </a:r>
          </a:p>
          <a:p>
            <a:pPr>
              <a:lnSpc>
                <a:spcPct val="120000"/>
              </a:lnSpc>
            </a:pPr>
            <a:r>
              <a:rPr lang="he-IL" sz="3600" b="1" dirty="0" smtClean="0"/>
              <a:t>איזה חוק לאום? יש ארבעה נוסחים.</a:t>
            </a:r>
          </a:p>
          <a:p>
            <a:pPr>
              <a:lnSpc>
                <a:spcPct val="120000"/>
              </a:lnSpc>
            </a:pPr>
            <a:r>
              <a:rPr lang="he-IL" sz="3600" b="1" dirty="0" smtClean="0"/>
              <a:t>כלפי מי רוצים לבדוק ביטויי גזענות בחוק? כלפי מיעוטים במדינת ישראל.</a:t>
            </a:r>
          </a:p>
          <a:p>
            <a:pPr>
              <a:lnSpc>
                <a:spcPct val="120000"/>
              </a:lnSpc>
            </a:pPr>
            <a:r>
              <a:rPr lang="he-IL" sz="3600" b="1" dirty="0" smtClean="0"/>
              <a:t>אילו מיעוטים? המיעוט הערבי. </a:t>
            </a:r>
          </a:p>
          <a:p>
            <a:pPr>
              <a:lnSpc>
                <a:spcPct val="120000"/>
              </a:lnSpc>
            </a:pPr>
            <a:r>
              <a:rPr lang="he-IL" sz="3600" b="1" dirty="0" smtClean="0"/>
              <a:t>אצל מי רוצים לבדוק האם החוק מעודד גזענות? אצל תלמידי "גוונים" בקדימה - צורן.</a:t>
            </a:r>
          </a:p>
          <a:p>
            <a:pPr>
              <a:lnSpc>
                <a:spcPct val="120000"/>
              </a:lnSpc>
            </a:pPr>
            <a:r>
              <a:rPr lang="he-IL" sz="3600" b="1" dirty="0" smtClean="0"/>
              <a:t>האם רוצים להשוות בין אוכלוסיות שונות? השוואה בין הורים לתלמידים.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he-IL" sz="3600" b="1" dirty="0" smtClean="0"/>
              <a:t>אחרי המיקוד הנושא המדויק הוא: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he-IL" sz="4000" b="1" dirty="0" smtClean="0"/>
              <a:t>השוואה בין הורים לתלמידים בנושא עמדות כלפי הנוסחים השונים של חוק הלאום כמבטא יחס גזעני כלפי המיעוט הערבי בישראל.  </a:t>
            </a:r>
          </a:p>
          <a:p>
            <a:pPr>
              <a:lnSpc>
                <a:spcPct val="120000"/>
              </a:lnSpc>
            </a:pPr>
            <a:endParaRPr lang="he-IL" dirty="0" smtClean="0"/>
          </a:p>
          <a:p>
            <a:pPr marL="0" indent="0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450395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he-IL" b="1" dirty="0" smtClean="0">
                <a:cs typeface="+mn-cs"/>
              </a:rPr>
              <a:t>סקירת ספרות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he-IL" sz="5100" b="1" dirty="0"/>
              <a:t>השוואה בין הורים לתלמידים בנושא עמדות כלפי </a:t>
            </a:r>
            <a:r>
              <a:rPr lang="he-IL" sz="5100" b="1" dirty="0">
                <a:solidFill>
                  <a:srgbClr val="00B0F0"/>
                </a:solidFill>
              </a:rPr>
              <a:t>הנוסחים השונים </a:t>
            </a:r>
            <a:r>
              <a:rPr lang="he-IL" sz="5100" b="1" dirty="0"/>
              <a:t>של </a:t>
            </a:r>
            <a:r>
              <a:rPr lang="he-IL" sz="5100" b="1" dirty="0">
                <a:solidFill>
                  <a:srgbClr val="FF0000"/>
                </a:solidFill>
              </a:rPr>
              <a:t>חוק הלאום </a:t>
            </a:r>
            <a:r>
              <a:rPr lang="he-IL" sz="5100" b="1" dirty="0"/>
              <a:t>כמבטא יחס </a:t>
            </a:r>
            <a:r>
              <a:rPr lang="he-IL" sz="5100" b="1" dirty="0">
                <a:solidFill>
                  <a:srgbClr val="00B050"/>
                </a:solidFill>
              </a:rPr>
              <a:t>גזעני</a:t>
            </a:r>
            <a:r>
              <a:rPr lang="he-IL" sz="5100" b="1" dirty="0"/>
              <a:t> כלפי </a:t>
            </a:r>
            <a:r>
              <a:rPr lang="he-IL" sz="5100" b="1" dirty="0">
                <a:solidFill>
                  <a:srgbClr val="7030A0"/>
                </a:solidFill>
              </a:rPr>
              <a:t>המיעוט הערבי בישראל.</a:t>
            </a:r>
            <a:r>
              <a:rPr lang="he-IL" b="1" dirty="0">
                <a:solidFill>
                  <a:srgbClr val="7030A0"/>
                </a:solidFill>
              </a:rPr>
              <a:t>  </a:t>
            </a:r>
          </a:p>
          <a:p>
            <a:pPr marL="0" indent="0">
              <a:buNone/>
            </a:pPr>
            <a:r>
              <a:rPr lang="he-IL" sz="3800" b="1" dirty="0" smtClean="0"/>
              <a:t>סקירת הספרות צריכה לעסוק בנושאים הבאים:</a:t>
            </a:r>
          </a:p>
          <a:p>
            <a:r>
              <a:rPr lang="he-IL" sz="3800" b="1" dirty="0" smtClean="0">
                <a:solidFill>
                  <a:srgbClr val="FF0000"/>
                </a:solidFill>
              </a:rPr>
              <a:t>מהו לאום?</a:t>
            </a:r>
          </a:p>
          <a:p>
            <a:r>
              <a:rPr lang="he-IL" sz="3800" b="1" dirty="0" smtClean="0">
                <a:solidFill>
                  <a:srgbClr val="FF0000"/>
                </a:solidFill>
              </a:rPr>
              <a:t>מהו חוק לאום ומה מטרתו?</a:t>
            </a:r>
          </a:p>
          <a:p>
            <a:r>
              <a:rPr lang="he-IL" sz="3800" b="1" dirty="0" smtClean="0">
                <a:solidFill>
                  <a:srgbClr val="FF0000"/>
                </a:solidFill>
              </a:rPr>
              <a:t>מה ההבדל בין חוק רגיל לחוק יסוד?</a:t>
            </a:r>
          </a:p>
          <a:p>
            <a:r>
              <a:rPr lang="he-IL" sz="3800" b="1" dirty="0" smtClean="0">
                <a:solidFill>
                  <a:srgbClr val="00B0F0"/>
                </a:solidFill>
              </a:rPr>
              <a:t>מהם נוסחי החוק השונים?</a:t>
            </a:r>
          </a:p>
          <a:p>
            <a:r>
              <a:rPr lang="he-IL" sz="3800" b="1" dirty="0" smtClean="0">
                <a:solidFill>
                  <a:srgbClr val="00B0F0"/>
                </a:solidFill>
              </a:rPr>
              <a:t>מי הציע אותם? </a:t>
            </a:r>
          </a:p>
          <a:p>
            <a:r>
              <a:rPr lang="he-IL" sz="3800" b="1" dirty="0" smtClean="0">
                <a:solidFill>
                  <a:srgbClr val="00B0F0"/>
                </a:solidFill>
              </a:rPr>
              <a:t>מה מאפיין את המציעים מבחינת השתייכות פוליטית?</a:t>
            </a:r>
          </a:p>
          <a:p>
            <a:r>
              <a:rPr lang="he-IL" sz="3800" b="1" dirty="0" smtClean="0">
                <a:solidFill>
                  <a:srgbClr val="00B050"/>
                </a:solidFill>
              </a:rPr>
              <a:t>מהי גזענות ואילו ביטויים יכולים להיות לה?</a:t>
            </a:r>
          </a:p>
          <a:p>
            <a:r>
              <a:rPr lang="he-IL" sz="3800" b="1" dirty="0" smtClean="0">
                <a:solidFill>
                  <a:srgbClr val="7030A0"/>
                </a:solidFill>
              </a:rPr>
              <a:t>אילו מיעוטים קיימים במדינת ישראל?</a:t>
            </a:r>
          </a:p>
          <a:p>
            <a:r>
              <a:rPr lang="he-IL" sz="3800" b="1" dirty="0" smtClean="0">
                <a:solidFill>
                  <a:srgbClr val="7030A0"/>
                </a:solidFill>
              </a:rPr>
              <a:t>מה חלקם באוכלוסייה?</a:t>
            </a:r>
          </a:p>
          <a:p>
            <a:r>
              <a:rPr lang="he-IL" sz="3800" b="1" dirty="0" smtClean="0">
                <a:solidFill>
                  <a:srgbClr val="7030A0"/>
                </a:solidFill>
              </a:rPr>
              <a:t>לאילו דתות הם שייכים?</a:t>
            </a:r>
          </a:p>
          <a:p>
            <a:r>
              <a:rPr lang="he-IL" sz="3800" b="1" dirty="0" smtClean="0">
                <a:solidFill>
                  <a:srgbClr val="7030A0"/>
                </a:solidFill>
              </a:rPr>
              <a:t>מה מצבו של המיעוט הערבי בישראל מבחינת מעמד כלכלי-חברתי (תעסוקה, מגורים), מצב החינוך וההשכלה הגבוהה, מצב פוליטי, תרומה למדינה?</a:t>
            </a:r>
          </a:p>
          <a:p>
            <a:r>
              <a:rPr lang="he-IL" sz="3800" b="1" dirty="0" smtClean="0">
                <a:solidFill>
                  <a:srgbClr val="00B050"/>
                </a:solidFill>
              </a:rPr>
              <a:t>באיזו מידה מצבם של הערבים במדינת ישראל מבטא יחס גזעני כלפיהם?</a:t>
            </a:r>
          </a:p>
          <a:p>
            <a:r>
              <a:rPr lang="he-IL" sz="3800" b="1" dirty="0" smtClean="0">
                <a:solidFill>
                  <a:srgbClr val="FF0000"/>
                </a:solidFill>
              </a:rPr>
              <a:t>מה הם יחסי רוב ומיעוט בחברה דמוקרטית?  </a:t>
            </a:r>
          </a:p>
          <a:p>
            <a:endParaRPr lang="he-IL" dirty="0" smtClean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1754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עבודת חקר - קשר בין משתנים 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he-IL" altLang="he-IL" sz="5500" b="1" dirty="0" smtClean="0"/>
              <a:t>משתנה בלתי תלוי</a:t>
            </a:r>
            <a:r>
              <a:rPr lang="he-IL" altLang="he-IL" sz="5500" dirty="0" smtClean="0"/>
              <a:t> - משתנה אותו משנה החוקר או בוחר במכוון ובצורה נשלטת במהלך הניסוי במטרה לבדוק את השפעתו על הגורם הנבדק. המשתנה הבלתי תלוי נקרא גם המשתנה המטופל – </a:t>
            </a:r>
            <a:r>
              <a:rPr lang="he-IL" altLang="he-IL" sz="5500" b="1" dirty="0" smtClean="0">
                <a:solidFill>
                  <a:srgbClr val="FF0000"/>
                </a:solidFill>
              </a:rPr>
              <a:t>במקרה שלנו גיל הנחקרים</a:t>
            </a:r>
            <a:r>
              <a:rPr lang="he-IL" altLang="he-IL" sz="5500" dirty="0" smtClean="0"/>
              <a:t>. </a:t>
            </a:r>
            <a:br>
              <a:rPr lang="he-IL" altLang="he-IL" sz="5500" dirty="0" smtClean="0"/>
            </a:br>
            <a:endParaRPr lang="he-IL" altLang="he-IL" sz="5500" dirty="0" smtClean="0"/>
          </a:p>
          <a:p>
            <a:pPr>
              <a:lnSpc>
                <a:spcPct val="120000"/>
              </a:lnSpc>
            </a:pPr>
            <a:r>
              <a:rPr lang="he-IL" altLang="he-IL" sz="5500" b="1" dirty="0" smtClean="0"/>
              <a:t>משתנה תלוי</a:t>
            </a:r>
            <a:r>
              <a:rPr lang="he-IL" altLang="he-IL" sz="5500" dirty="0" smtClean="0"/>
              <a:t> - הגורם המשתנה כתוצאה מהטיפול במשתנה המטופל. משתנה זה תלוי בטיפול אותו מבצעים בניסוי. משתנה תלוי נקרא גם המשתנה הנבדק – </a:t>
            </a:r>
            <a:r>
              <a:rPr lang="he-IL" altLang="he-IL" sz="5500" b="1" dirty="0" smtClean="0">
                <a:solidFill>
                  <a:srgbClr val="FF0000"/>
                </a:solidFill>
              </a:rPr>
              <a:t>במקרה שלנו עמדות גזעניות.</a:t>
            </a:r>
            <a:r>
              <a:rPr lang="he-IL" altLang="he-IL" sz="5500" dirty="0" smtClean="0"/>
              <a:t/>
            </a:r>
            <a:br>
              <a:rPr lang="he-IL" altLang="he-IL" sz="5500" dirty="0" smtClean="0"/>
            </a:br>
            <a:endParaRPr lang="he-IL" altLang="he-IL" sz="5500" dirty="0" smtClean="0"/>
          </a:p>
          <a:p>
            <a:pPr>
              <a:lnSpc>
                <a:spcPct val="120000"/>
              </a:lnSpc>
            </a:pPr>
            <a:r>
              <a:rPr lang="he-IL" altLang="he-IL" sz="5500" b="1" dirty="0" smtClean="0"/>
              <a:t>בידוד המשתנים-</a:t>
            </a:r>
            <a:r>
              <a:rPr lang="he-IL" altLang="he-IL" sz="5500" dirty="0" smtClean="0"/>
              <a:t> בכל ניסוי מבודדים משתנים ובודקים את השפעתו של </a:t>
            </a:r>
            <a:r>
              <a:rPr lang="he-IL" altLang="he-IL" sz="5500" u="sng" dirty="0" smtClean="0"/>
              <a:t>משתנה בלתי תלוי אחד בלבד</a:t>
            </a:r>
            <a:r>
              <a:rPr lang="he-IL" altLang="he-IL" sz="5500" dirty="0" smtClean="0"/>
              <a:t>. אם נשנה יותר ממשתנה אחד בכל ניסוי, לא נוכל לדעת מי מהמשתנים הוא זה אשר גרם לתוצאות הנמדדות.</a:t>
            </a:r>
          </a:p>
          <a:p>
            <a:pPr>
              <a:lnSpc>
                <a:spcPct val="120000"/>
              </a:lnSpc>
            </a:pPr>
            <a:endParaRPr lang="he-IL" altLang="he-IL" sz="5500" dirty="0"/>
          </a:p>
          <a:p>
            <a:pPr>
              <a:lnSpc>
                <a:spcPct val="120000"/>
              </a:lnSpc>
            </a:pPr>
            <a:r>
              <a:rPr lang="he-IL" altLang="he-IL" sz="5500" b="1" dirty="0" smtClean="0"/>
              <a:t>גורמים קבועים-</a:t>
            </a:r>
            <a:r>
              <a:rPr lang="he-IL" altLang="he-IL" sz="5500" dirty="0" smtClean="0"/>
              <a:t> כל שאר הגורמים היכולים להשפיע על תוצאות הניסוי, חייבים להישמר קבועים, כדי לא להשפיע על תוצאות הניסוי.</a:t>
            </a:r>
            <a:endParaRPr lang="en-US" altLang="he-IL" sz="5500" dirty="0" smtClean="0"/>
          </a:p>
          <a:p>
            <a:pPr marL="0" indent="0">
              <a:buNone/>
            </a:pPr>
            <a:r>
              <a:rPr lang="he-IL" altLang="he-IL" sz="3800" dirty="0" smtClean="0"/>
              <a:t/>
            </a:r>
            <a:br>
              <a:rPr lang="he-IL" altLang="he-IL" sz="3800" dirty="0" smtClean="0"/>
            </a:br>
            <a:endParaRPr lang="he-IL" altLang="he-IL" sz="3800" dirty="0" smtClean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59739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>
                <a:cs typeface="+mn-cs"/>
              </a:rPr>
              <a:t>השערת המחקר</a:t>
            </a:r>
            <a:endParaRPr lang="he-IL" b="1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e-IL" b="1" dirty="0" smtClean="0"/>
              <a:t>ננסה לשער מה נגלה במחקר שלנו, למשל:         </a:t>
            </a:r>
          </a:p>
          <a:p>
            <a:r>
              <a:rPr lang="he-IL" b="1" dirty="0" smtClean="0"/>
              <a:t>מי יחשוב שחוק הלאום מבטא גזענות במידה רבה יותר, ההורים או הילדים?</a:t>
            </a:r>
          </a:p>
          <a:p>
            <a:pPr marL="0" indent="0">
              <a:buNone/>
            </a:pPr>
            <a:r>
              <a:rPr lang="he-IL" b="1" dirty="0" smtClean="0"/>
              <a:t>כל השערה שלנו צריכה להיות מנומקת, למשל: </a:t>
            </a:r>
          </a:p>
          <a:p>
            <a:r>
              <a:rPr lang="he-IL" b="1" dirty="0" smtClean="0"/>
              <a:t>הילדים יחשבו שחוק הלאום מבטא גזענות במידה רבה יותר משתי סיבות:</a:t>
            </a:r>
          </a:p>
          <a:p>
            <a:pPr marL="800100" lvl="2" indent="0">
              <a:buNone/>
            </a:pPr>
            <a:r>
              <a:rPr lang="he-IL" b="1" dirty="0" smtClean="0"/>
              <a:t>בהיותם צעירים הם פתוחים יותר כלפי האחר, פחות רואים בו איום ורוצים לראותו כשווה לנו. </a:t>
            </a:r>
          </a:p>
          <a:p>
            <a:pPr marL="800100" lvl="2" indent="0">
              <a:buNone/>
            </a:pPr>
            <a:r>
              <a:rPr lang="he-IL" b="1" dirty="0" smtClean="0"/>
              <a:t>ילדינו חשופים למורות ערביות ולכן הם רגישים יותר ליחס מפלה. </a:t>
            </a:r>
          </a:p>
        </p:txBody>
      </p:sp>
    </p:spTree>
    <p:extLst>
      <p:ext uri="{BB962C8B-B14F-4D97-AF65-F5344CB8AC3E}">
        <p14:creationId xmlns:p14="http://schemas.microsoft.com/office/powerpoint/2010/main" val="83225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1031</Words>
  <Application>Microsoft Office PowerPoint</Application>
  <PresentationFormat>‫הצגה על המסך (4:3)</PresentationFormat>
  <Paragraphs>141</Paragraphs>
  <Slides>14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14</vt:i4>
      </vt:variant>
    </vt:vector>
  </HeadingPairs>
  <TitlesOfParts>
    <vt:vector size="15" baseType="lpstr">
      <vt:lpstr>ערכת נושא Office</vt:lpstr>
      <vt:lpstr>חט"ב גוונים קדימה – צורן השתלמות מורים  עבודות חקר בנושא שוויון ומניעת גזענות</vt:lpstr>
      <vt:lpstr>מהי גזענות?</vt:lpstr>
      <vt:lpstr>אילו זכויות נפגעות כשיש גזענות? </vt:lpstr>
      <vt:lpstr>עבודת חקר כמותי </vt:lpstr>
      <vt:lpstr>חלקי העבודה </vt:lpstr>
      <vt:lpstr>מיקוד נושא </vt:lpstr>
      <vt:lpstr>סקירת ספרות</vt:lpstr>
      <vt:lpstr>עבודת חקר - קשר בין משתנים </vt:lpstr>
      <vt:lpstr>השערת המחקר</vt:lpstr>
      <vt:lpstr>אמצעי מחקר</vt:lpstr>
      <vt:lpstr>שאלות לדוגמא</vt:lpstr>
      <vt:lpstr>תוצאות השאלון – ניקוד ועיבוד</vt:lpstr>
      <vt:lpstr>טבלת תוצאות לדוגמא </vt:lpstr>
      <vt:lpstr>דיון ומסקנות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חט"ב גוונים קדימה – צורן עבודות חקר בנושא גזענות</dc:title>
  <dc:creator>User</dc:creator>
  <cp:lastModifiedBy>User</cp:lastModifiedBy>
  <cp:revision>30</cp:revision>
  <dcterms:created xsi:type="dcterms:W3CDTF">2014-11-30T09:44:45Z</dcterms:created>
  <dcterms:modified xsi:type="dcterms:W3CDTF">2015-04-26T10:30:10Z</dcterms:modified>
</cp:coreProperties>
</file>