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E7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118" d="100"/>
          <a:sy n="118" d="100"/>
        </p:scale>
        <p:origin x="-1398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he-IL" smtClean="0"/>
              <a:t>לחץ על הסמל כדי להוסיף תמונה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EC735956-079A-4DDE-815C-B43DEA3C5F85}" type="datetimeFigureOut">
              <a:rPr lang="he-IL" smtClean="0"/>
              <a:t>כ"ה/ניסן/תשע"ה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7FA49D50-9751-4958-A77F-A16515267AE3}" type="slidenum">
              <a:rPr lang="he-IL" smtClean="0"/>
              <a:t>‹#›</a:t>
            </a:fld>
            <a:endParaRPr lang="he-IL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1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23528" y="1814959"/>
            <a:ext cx="7117180" cy="1470025"/>
          </a:xfrm>
        </p:spPr>
        <p:txBody>
          <a:bodyPr/>
          <a:lstStyle/>
          <a:p>
            <a:pPr algn="ctr"/>
            <a:r>
              <a:rPr lang="he-IL" sz="4400" b="1" i="1" dirty="0" smtClean="0">
                <a:solidFill>
                  <a:schemeClr val="tx2">
                    <a:lumMod val="75000"/>
                  </a:schemeClr>
                </a:solidFill>
              </a:rPr>
              <a:t>פרויקט למידה משותפת: דמוקרטיה ומדינת לאום</a:t>
            </a:r>
            <a:endParaRPr lang="he-IL" sz="44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he-IL" dirty="0" smtClean="0"/>
              <a:t>בית הספר "</a:t>
            </a:r>
            <a:r>
              <a:rPr lang="he-IL" dirty="0" err="1" smtClean="0"/>
              <a:t>אג'יאל</a:t>
            </a:r>
            <a:r>
              <a:rPr lang="he-IL" dirty="0" smtClean="0"/>
              <a:t>", יפו </a:t>
            </a:r>
          </a:p>
          <a:p>
            <a:r>
              <a:rPr lang="he-IL" dirty="0" smtClean="0"/>
              <a:t>וחט"ב ע"ש זלמן ארן, קמפוס ק"ש, חולון</a:t>
            </a:r>
          </a:p>
          <a:p>
            <a:r>
              <a:rPr lang="he-IL" dirty="0" smtClean="0"/>
              <a:t>שנה"ל תשע"ה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6647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sz="4000" b="1" u="sng" dirty="0" smtClean="0">
                <a:solidFill>
                  <a:srgbClr val="5FE7F5"/>
                </a:solidFill>
              </a:rPr>
              <a:t>מטרות הפרויקט:</a:t>
            </a:r>
            <a:endParaRPr lang="he-IL" sz="4000" b="1" u="sng" dirty="0">
              <a:solidFill>
                <a:srgbClr val="5FE7F5"/>
              </a:solidFill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he-IL" sz="2400" b="1" u="sng" dirty="0">
                <a:solidFill>
                  <a:srgbClr val="92D050"/>
                </a:solidFill>
              </a:rPr>
              <a:t>הכרות:</a:t>
            </a:r>
            <a:r>
              <a:rPr lang="he-IL" sz="2400" b="1" dirty="0">
                <a:solidFill>
                  <a:srgbClr val="92D050"/>
                </a:solidFill>
              </a:rPr>
              <a:t> </a:t>
            </a:r>
            <a:endParaRPr lang="he-IL" sz="2400" b="1" dirty="0" smtClean="0">
              <a:solidFill>
                <a:srgbClr val="92D050"/>
              </a:solidFill>
            </a:endParaRPr>
          </a:p>
          <a:p>
            <a:pPr lvl="2"/>
            <a:r>
              <a:rPr lang="he-IL" sz="2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העמקת </a:t>
            </a:r>
            <a:r>
              <a:rPr lang="he-IL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ההכרות בין תלמידי שתי הקבוצות על מנת לבסס </a:t>
            </a:r>
            <a:r>
              <a:rPr lang="he-IL" sz="2200" b="1" u="sng" dirty="0">
                <a:solidFill>
                  <a:srgbClr val="00B0F0"/>
                </a:solidFill>
              </a:rPr>
              <a:t>תקשורת, אמפתיה והבנה</a:t>
            </a:r>
            <a:r>
              <a:rPr lang="he-IL" sz="2200" b="1" dirty="0">
                <a:solidFill>
                  <a:srgbClr val="00B0F0"/>
                </a:solidFill>
              </a:rPr>
              <a:t> </a:t>
            </a:r>
            <a:r>
              <a:rPr lang="he-IL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בין בני הנוער.</a:t>
            </a:r>
          </a:p>
          <a:p>
            <a:pPr lvl="1"/>
            <a:r>
              <a:rPr lang="he-IL" sz="2400" b="1" u="sng" dirty="0">
                <a:solidFill>
                  <a:srgbClr val="92D050"/>
                </a:solidFill>
              </a:rPr>
              <a:t>לימודי דמוקרטיה:</a:t>
            </a:r>
            <a:r>
              <a:rPr lang="he-IL" sz="2400" b="1" dirty="0">
                <a:solidFill>
                  <a:srgbClr val="92D050"/>
                </a:solidFill>
              </a:rPr>
              <a:t> </a:t>
            </a:r>
            <a:endParaRPr lang="he-IL" sz="2400" b="1" dirty="0" smtClean="0">
              <a:solidFill>
                <a:srgbClr val="92D050"/>
              </a:solidFill>
            </a:endParaRPr>
          </a:p>
          <a:p>
            <a:pPr lvl="2"/>
            <a:r>
              <a:rPr lang="he-IL" sz="2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פיתוח </a:t>
            </a:r>
            <a:r>
              <a:rPr lang="he-IL" sz="2200" b="1" u="sng" dirty="0">
                <a:solidFill>
                  <a:srgbClr val="00B0F0"/>
                </a:solidFill>
              </a:rPr>
              <a:t>מיומנות ניהול </a:t>
            </a:r>
            <a:r>
              <a:rPr lang="he-IL" sz="2200" b="1" u="sng" dirty="0" smtClean="0">
                <a:solidFill>
                  <a:srgbClr val="00B0F0"/>
                </a:solidFill>
              </a:rPr>
              <a:t>דיון</a:t>
            </a:r>
            <a:r>
              <a:rPr lang="he-IL" sz="2200" b="1" dirty="0" smtClean="0">
                <a:solidFill>
                  <a:srgbClr val="00B0F0"/>
                </a:solidFill>
              </a:rPr>
              <a:t> </a:t>
            </a:r>
            <a:r>
              <a:rPr lang="he-IL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המבוסס על עמדות וטענות מגובשות, </a:t>
            </a:r>
            <a:r>
              <a:rPr lang="he-IL" sz="2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בדגש על </a:t>
            </a:r>
            <a:r>
              <a:rPr lang="he-IL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יחסי רוב – מיעוט במדינת לאום ו\או במדינה דמוקרטית.</a:t>
            </a:r>
          </a:p>
          <a:p>
            <a:pPr lvl="1"/>
            <a:r>
              <a:rPr lang="he-IL" sz="2400" b="1" u="sng" dirty="0">
                <a:solidFill>
                  <a:srgbClr val="92D050"/>
                </a:solidFill>
              </a:rPr>
              <a:t>זהות:</a:t>
            </a:r>
            <a:r>
              <a:rPr lang="he-IL" sz="2400" b="1" dirty="0">
                <a:solidFill>
                  <a:srgbClr val="92D050"/>
                </a:solidFill>
              </a:rPr>
              <a:t> </a:t>
            </a:r>
            <a:endParaRPr lang="he-IL" sz="2400" b="1" dirty="0" smtClean="0">
              <a:solidFill>
                <a:srgbClr val="92D050"/>
              </a:solidFill>
            </a:endParaRPr>
          </a:p>
          <a:p>
            <a:pPr lvl="2"/>
            <a:r>
              <a:rPr lang="he-IL" sz="2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יצירת </a:t>
            </a:r>
            <a:r>
              <a:rPr lang="he-IL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מודעות לקשר בין </a:t>
            </a:r>
            <a:r>
              <a:rPr lang="he-IL" sz="2200" b="1" u="sng" dirty="0">
                <a:solidFill>
                  <a:srgbClr val="00B0F0"/>
                </a:solidFill>
              </a:rPr>
              <a:t>בלבול זהות</a:t>
            </a:r>
            <a:r>
              <a:rPr lang="he-IL" sz="2200" b="1" dirty="0">
                <a:solidFill>
                  <a:srgbClr val="00B0F0"/>
                </a:solidFill>
              </a:rPr>
              <a:t> </a:t>
            </a:r>
            <a:r>
              <a:rPr lang="he-IL" sz="22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לתחושת השייכות. 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423580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sz="4000" b="1" u="sng" dirty="0" smtClean="0">
                <a:solidFill>
                  <a:srgbClr val="5FE7F5"/>
                </a:solidFill>
              </a:rPr>
              <a:t>קוד התנהגות:</a:t>
            </a:r>
            <a:endParaRPr lang="he-IL" sz="4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e-IL" sz="2800" b="1" u="sng" dirty="0" smtClean="0">
                <a:solidFill>
                  <a:schemeClr val="tx2">
                    <a:lumMod val="75000"/>
                  </a:schemeClr>
                </a:solidFill>
              </a:rPr>
              <a:t>כבוד הדדי (אני מכבד את עצמי ואת הזולת)</a:t>
            </a:r>
            <a:r>
              <a:rPr lang="he-IL" sz="28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lvl="1">
              <a:lnSpc>
                <a:spcPct val="120000"/>
              </a:lnSpc>
            </a:pPr>
            <a:r>
              <a:rPr lang="he-IL" sz="2000" dirty="0" smtClean="0"/>
              <a:t>שיח מכבד ובוגר.</a:t>
            </a:r>
          </a:p>
          <a:p>
            <a:pPr lvl="1">
              <a:lnSpc>
                <a:spcPct val="120000"/>
              </a:lnSpc>
            </a:pPr>
            <a:r>
              <a:rPr lang="he-IL" sz="2000" dirty="0" smtClean="0"/>
              <a:t>תרבות דיון.</a:t>
            </a:r>
          </a:p>
          <a:p>
            <a:pPr lvl="1">
              <a:lnSpc>
                <a:spcPct val="120000"/>
              </a:lnSpc>
            </a:pPr>
            <a:r>
              <a:rPr lang="he-IL" sz="2000" dirty="0" smtClean="0"/>
              <a:t>התקדמות בקצב אינדיבידואלי.</a:t>
            </a:r>
          </a:p>
          <a:p>
            <a:pPr lvl="1">
              <a:lnSpc>
                <a:spcPct val="120000"/>
              </a:lnSpc>
            </a:pPr>
            <a:r>
              <a:rPr lang="he-IL" sz="2000" dirty="0" smtClean="0"/>
              <a:t>עמידה בזמנים.</a:t>
            </a:r>
          </a:p>
          <a:p>
            <a:pPr lvl="1">
              <a:lnSpc>
                <a:spcPct val="120000"/>
              </a:lnSpc>
            </a:pPr>
            <a:r>
              <a:rPr lang="he-IL" sz="2000" dirty="0" smtClean="0"/>
              <a:t>עמידה בדרישות הבסיסיות של הפרויקט – נוכחות, הופעה וציוד.</a:t>
            </a:r>
          </a:p>
          <a:p>
            <a:pPr lvl="1">
              <a:lnSpc>
                <a:spcPct val="120000"/>
              </a:lnSpc>
            </a:pPr>
            <a:r>
              <a:rPr lang="he-IL" sz="2000" dirty="0" smtClean="0"/>
              <a:t>פתיחות וכנות.</a:t>
            </a:r>
          </a:p>
          <a:p>
            <a:pPr lvl="1">
              <a:lnSpc>
                <a:spcPct val="120000"/>
              </a:lnSpc>
            </a:pPr>
            <a:r>
              <a:rPr lang="he-IL" sz="2000" dirty="0" smtClean="0"/>
              <a:t>דיסקרטיות.</a:t>
            </a:r>
          </a:p>
          <a:p>
            <a:pPr lvl="1">
              <a:lnSpc>
                <a:spcPct val="120000"/>
              </a:lnSpc>
            </a:pPr>
            <a:r>
              <a:rPr lang="he-IL" sz="2000" dirty="0" smtClean="0"/>
              <a:t>קשיי שפה.</a:t>
            </a:r>
          </a:p>
          <a:p>
            <a:pPr lvl="1">
              <a:lnSpc>
                <a:spcPct val="120000"/>
              </a:lnSpc>
            </a:pPr>
            <a:r>
              <a:rPr lang="he-IL" sz="2000" smtClean="0"/>
              <a:t>כתיבת יומן.</a:t>
            </a:r>
            <a:endParaRPr lang="he-IL" sz="2000" dirty="0" smtClean="0"/>
          </a:p>
          <a:p>
            <a:pPr lvl="1"/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132917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sz="4000" b="1" u="sng" dirty="0" smtClean="0">
                <a:solidFill>
                  <a:srgbClr val="5FE7F5"/>
                </a:solidFill>
              </a:rPr>
              <a:t>אופי הפרויקט:</a:t>
            </a:r>
            <a:endParaRPr lang="he-IL" sz="4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sz="2400" dirty="0"/>
              <a:t>מפגש חודשי בן 3 שעות (עד סוף שנה"ל) לצורך למידה משותפת של מטרות התוכנית.</a:t>
            </a:r>
          </a:p>
          <a:p>
            <a:r>
              <a:rPr lang="he-IL" sz="2400" dirty="0"/>
              <a:t>הלמידה תכלול: למידה פרונטאלית (הרצאות), עבודה בקבוצות, הפעלות, למידת עמיתים וסיורים.</a:t>
            </a:r>
          </a:p>
          <a:p>
            <a:r>
              <a:rPr lang="he-IL" sz="2400" dirty="0"/>
              <a:t>הלמידה תלווה ע"י מורי הכיתות משני בתי </a:t>
            </a:r>
            <a:r>
              <a:rPr lang="he-IL" sz="2400" dirty="0" smtClean="0"/>
              <a:t>הספר, מנחים נוספים שילוו את התוכנית וחונכים משני בתי הספר.</a:t>
            </a:r>
            <a:endParaRPr lang="he-IL" sz="2400" dirty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77232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e-IL" sz="4000" b="1" u="sng" dirty="0" smtClean="0">
                <a:solidFill>
                  <a:srgbClr val="5FE7F5"/>
                </a:solidFill>
              </a:rPr>
              <a:t>תכנים שילמדו בפרויקט:</a:t>
            </a:r>
            <a:endParaRPr lang="he-IL" sz="4000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 smtClean="0"/>
              <a:t>שיטות משטר – השוואה בין תפיסות עולם והתנסות בתהליכים דמוקרטיים.</a:t>
            </a:r>
          </a:p>
          <a:p>
            <a:r>
              <a:rPr lang="he-IL" dirty="0" smtClean="0"/>
              <a:t>מושגים בסיסיים באזרחות – סוגי משטר, 5 היסודות להקמת מדינה, סוגי מדינות לאום, אוכלוסיות שונות ומעמדן במדינות השונות, הזכות להגדרה עצמית, זכויות אדם ואזרח, תהליכים דמוקרטיים – בחירות, מפלגות, מצעים וכד'.</a:t>
            </a:r>
          </a:p>
          <a:p>
            <a:r>
              <a:rPr lang="he-IL" dirty="0" smtClean="0"/>
              <a:t>ניהול דיון – ביסוס עמדות, הבעת דעות, הקשבה ורכישת כלים נוספים.</a:t>
            </a:r>
          </a:p>
          <a:p>
            <a:r>
              <a:rPr lang="he-IL" dirty="0" smtClean="0"/>
              <a:t>דרכים שונות למעורבות חברתית ומימוש זכויות אזרחיות – דיון בסוגיות חברתיות, גיבוש דרכים למעורבות ושינוי.</a:t>
            </a:r>
          </a:p>
          <a:p>
            <a:r>
              <a:rPr lang="he-IL" dirty="0" smtClean="0"/>
              <a:t>הכרות – הכרת מגוון של דעות, תרבויות, נרטיבים, תפיסות עולם, תחומי עניין ועוד.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996063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מציין מיקום תוכן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268760"/>
            <a:ext cx="5401733" cy="4051300"/>
          </a:xfrm>
        </p:spPr>
      </p:pic>
      <p:sp>
        <p:nvSpPr>
          <p:cNvPr id="5" name="TextBox 4"/>
          <p:cNvSpPr txBox="1"/>
          <p:nvPr/>
        </p:nvSpPr>
        <p:spPr>
          <a:xfrm rot="19153436">
            <a:off x="510473" y="2457763"/>
            <a:ext cx="7117654" cy="156966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he-IL" sz="9600" b="1" dirty="0" smtClean="0">
                <a:solidFill>
                  <a:srgbClr val="0070C0"/>
                </a:solidFill>
              </a:rPr>
              <a:t>בהצלחה !!!</a:t>
            </a:r>
            <a:endParaRPr lang="he-IL" sz="9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16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Autumn">
  <a:themeElements>
    <a:clrScheme name="טרק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טכני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TC102455610[[fn=סתיו]]</Template>
  <TotalTime>2800</TotalTime>
  <Words>293</Words>
  <Application>Microsoft Office PowerPoint</Application>
  <PresentationFormat>‫הצגה על המסך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6</vt:i4>
      </vt:variant>
    </vt:vector>
  </HeadingPairs>
  <TitlesOfParts>
    <vt:vector size="7" baseType="lpstr">
      <vt:lpstr>Autumn</vt:lpstr>
      <vt:lpstr>פרויקט למידה משותפת: דמוקרטיה ומדינת לאום</vt:lpstr>
      <vt:lpstr>מטרות הפרויקט:</vt:lpstr>
      <vt:lpstr>קוד התנהגות:</vt:lpstr>
      <vt:lpstr>אופי הפרויקט:</vt:lpstr>
      <vt:lpstr>תכנים שילמדו בפרויקט: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פרויקט למידה משותפת: דמוקרטיה ומדינת לאום</dc:title>
  <dc:creator>owner</dc:creator>
  <cp:lastModifiedBy>מחשב</cp:lastModifiedBy>
  <cp:revision>12</cp:revision>
  <dcterms:created xsi:type="dcterms:W3CDTF">2014-09-11T20:44:55Z</dcterms:created>
  <dcterms:modified xsi:type="dcterms:W3CDTF">2015-04-14T07:00:08Z</dcterms:modified>
</cp:coreProperties>
</file>