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7" r:id="rId7"/>
    <p:sldId id="261" r:id="rId8"/>
    <p:sldId id="262" r:id="rId9"/>
    <p:sldId id="263" r:id="rId10"/>
    <p:sldId id="264"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64" d="100"/>
          <a:sy n="64" d="100"/>
        </p:scale>
        <p:origin x="-1782" y="-115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לחץ כדי לערוך סגנונות טקסט של תבנית בסיס</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עם ציטוט">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לחץ כדי לערוך סגנונות טקסט של תבנית בסיס</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או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he-IL" smtClean="0"/>
              <a:t>לחץ כדי לערוך סגנון כותרת של תבנית בסיס</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he-IL" smtClean="0"/>
              <a:t>לחץ כדי לערוך סגנונות טקסט של תבנית בסיס</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Date Placeholder 3"/>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4/26/2015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he-IL" smtClean="0"/>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42A54C80-263E-416B-A8E0-580EDEADCBDC}" type="datetimeFigureOut">
              <a:rPr lang="en-US" dirty="0"/>
              <a:t>4/26/2015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B61BEF0D-F0BB-DE4B-95CE-6DB70DBA9567}" type="datetimeFigureOut">
              <a:rPr lang="en-US" dirty="0"/>
              <a:pPr/>
              <a:t>4/26/2015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4/26/2015</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1" eaLnBrk="1" latinLnBrk="0" hangingPunct="1">
        <a:spcBef>
          <a:spcPct val="0"/>
        </a:spcBef>
        <a:buNone/>
        <a:defRPr sz="36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lstStyle/>
          <a:p>
            <a:r>
              <a:rPr lang="he-IL" dirty="0" smtClean="0"/>
              <a:t>הדרוזים </a:t>
            </a:r>
            <a:endParaRPr lang="he-IL" dirty="0"/>
          </a:p>
        </p:txBody>
      </p:sp>
      <p:sp>
        <p:nvSpPr>
          <p:cNvPr id="3" name="כותרת משנה 2"/>
          <p:cNvSpPr>
            <a:spLocks noGrp="1"/>
          </p:cNvSpPr>
          <p:nvPr>
            <p:ph type="subTitle" idx="1"/>
          </p:nvPr>
        </p:nvSpPr>
        <p:spPr/>
        <p:txBody>
          <a:bodyPr/>
          <a:lstStyle/>
          <a:p>
            <a:r>
              <a:rPr lang="he-IL" dirty="0" smtClean="0"/>
              <a:t>דו קיום מוצלח</a:t>
            </a:r>
            <a:endParaRPr lang="he-IL" dirty="0"/>
          </a:p>
        </p:txBody>
      </p:sp>
    </p:spTree>
    <p:extLst>
      <p:ext uri="{BB962C8B-B14F-4D97-AF65-F5344CB8AC3E}">
        <p14:creationId xmlns:p14="http://schemas.microsoft.com/office/powerpoint/2010/main" val="2886574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הקשר הדרוזי- יהודי</a:t>
            </a:r>
            <a:endParaRPr lang="he-IL" dirty="0"/>
          </a:p>
        </p:txBody>
      </p:sp>
      <p:sp>
        <p:nvSpPr>
          <p:cNvPr id="3" name="מציין מיקום תוכן 2"/>
          <p:cNvSpPr>
            <a:spLocks noGrp="1"/>
          </p:cNvSpPr>
          <p:nvPr>
            <p:ph idx="1"/>
          </p:nvPr>
        </p:nvSpPr>
        <p:spPr/>
        <p:txBody>
          <a:bodyPr/>
          <a:lstStyle/>
          <a:p>
            <a:pPr>
              <a:lnSpc>
                <a:spcPct val="150000"/>
              </a:lnSpc>
            </a:pPr>
            <a:r>
              <a:rPr lang="he-IL" dirty="0"/>
              <a:t>יחסי הדרוזים עם היהודים בארץ ישראל היו טובים מאז ומתמיד. </a:t>
            </a:r>
            <a:endParaRPr lang="he-IL" dirty="0" smtClean="0"/>
          </a:p>
          <a:p>
            <a:pPr>
              <a:lnSpc>
                <a:spcPct val="150000"/>
              </a:lnSpc>
            </a:pPr>
            <a:r>
              <a:rPr lang="he-IL" dirty="0"/>
              <a:t>בתקופת המנדט הבריטי נקטו הדרוזים עמדה ניטראלית כלפי הסכסוך בין היהודים לערבים ולא השתתפו במאורעות של שנות העשרים והשלושים. </a:t>
            </a:r>
            <a:endParaRPr lang="he-IL" dirty="0" smtClean="0"/>
          </a:p>
          <a:p>
            <a:pPr>
              <a:lnSpc>
                <a:spcPct val="150000"/>
              </a:lnSpc>
            </a:pPr>
            <a:r>
              <a:rPr lang="he-IL" dirty="0"/>
              <a:t>בשנים 1939-1936 על רקע הידיעות על שיתוף פעולה דרוזי – יהודי, פגעו כנופיות ערביות בדרוזים. </a:t>
            </a:r>
            <a:endParaRPr lang="he-IL" dirty="0" smtClean="0"/>
          </a:p>
          <a:p>
            <a:pPr>
              <a:lnSpc>
                <a:spcPct val="150000"/>
              </a:lnSpc>
            </a:pPr>
            <a:r>
              <a:rPr lang="he-IL" dirty="0"/>
              <a:t>בשנת 1957 הוכרו הדרוזים בישראל כעדה דתית מבחינה רשמית, דבר שלא זכו לו באף מדינה אחרת, ומאותה שנה הם משרתים בצה"ל שירות חובה.</a:t>
            </a:r>
          </a:p>
        </p:txBody>
      </p:sp>
    </p:spTree>
    <p:extLst>
      <p:ext uri="{BB962C8B-B14F-4D97-AF65-F5344CB8AC3E}">
        <p14:creationId xmlns:p14="http://schemas.microsoft.com/office/powerpoint/2010/main" val="3951350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הקשר היהודי- דרוזי</a:t>
            </a:r>
            <a:endParaRPr lang="he-IL" dirty="0"/>
          </a:p>
        </p:txBody>
      </p:sp>
      <p:sp>
        <p:nvSpPr>
          <p:cNvPr id="3" name="מציין מיקום תוכן 2"/>
          <p:cNvSpPr>
            <a:spLocks noGrp="1"/>
          </p:cNvSpPr>
          <p:nvPr>
            <p:ph idx="1"/>
          </p:nvPr>
        </p:nvSpPr>
        <p:spPr/>
        <p:txBody>
          <a:bodyPr/>
          <a:lstStyle/>
          <a:p>
            <a:pPr>
              <a:lnSpc>
                <a:spcPct val="150000"/>
              </a:lnSpc>
            </a:pPr>
            <a:r>
              <a:rPr lang="he-IL" dirty="0"/>
              <a:t>בשל האמונה כי העולם הזה הוא רק פרוזדור לעולם הבא, לדרוזים אין שאיפות לעצמאות והם מאמינים בנאמנות למדינה בה הם חיים. לכן, דרוזים בישראל יתגייסו לצה"ל, דרוזים בסוריה יתגייסו לצבא סוריה </a:t>
            </a:r>
            <a:r>
              <a:rPr lang="he-IL" dirty="0" err="1"/>
              <a:t>וכו</a:t>
            </a:r>
            <a:r>
              <a:rPr lang="he-IL" dirty="0"/>
              <a:t>'. לפיכך ניתן למצוא מצבים בהם דרוזים משני צדי הגבול נלחמים זה בזה</a:t>
            </a:r>
            <a:r>
              <a:rPr lang="he-IL" dirty="0" smtClean="0"/>
              <a:t>.</a:t>
            </a:r>
          </a:p>
          <a:p>
            <a:pPr>
              <a:lnSpc>
                <a:spcPct val="150000"/>
              </a:lnSpc>
            </a:pPr>
            <a:r>
              <a:rPr lang="he-IL" dirty="0"/>
              <a:t>מרכזי היישובים הדרוזים בישראל, נמצאים בכרמל, בגליל וברמת הגולן. בסוף שנת 2011 מנו הדרוזים 129.8 אלף בני אדם המהווים כ-1.65 אחוזים מאוכלוסיית המדינה, ו-8.3 אחוזים מהערבים בישראל, אף על פי שרובם אינם רואים עצמם כערבים. </a:t>
            </a:r>
            <a:endParaRPr lang="he-IL" dirty="0" smtClean="0"/>
          </a:p>
          <a:p>
            <a:pPr>
              <a:lnSpc>
                <a:spcPct val="150000"/>
              </a:lnSpc>
            </a:pPr>
            <a:r>
              <a:rPr lang="he-IL" dirty="0"/>
              <a:t>היישוב הגדול ביותר היה "עיר כרמל" (</a:t>
            </a:r>
            <a:r>
              <a:rPr lang="he-IL" dirty="0" err="1"/>
              <a:t>דאלית</a:t>
            </a:r>
            <a:r>
              <a:rPr lang="he-IL" dirty="0"/>
              <a:t> אל-כרמל </a:t>
            </a:r>
            <a:r>
              <a:rPr lang="he-IL" dirty="0" err="1"/>
              <a:t>ועספיא</a:t>
            </a:r>
            <a:r>
              <a:rPr lang="he-IL" dirty="0"/>
              <a:t>), שבו 22 אלף איש. </a:t>
            </a:r>
          </a:p>
        </p:txBody>
      </p:sp>
    </p:spTree>
    <p:extLst>
      <p:ext uri="{BB962C8B-B14F-4D97-AF65-F5344CB8AC3E}">
        <p14:creationId xmlns:p14="http://schemas.microsoft.com/office/powerpoint/2010/main" val="2384285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בית יד לבנים </a:t>
            </a:r>
            <a:endParaRPr lang="he-IL" dirty="0"/>
          </a:p>
        </p:txBody>
      </p:sp>
      <p:pic>
        <p:nvPicPr>
          <p:cNvPr id="4" name="תמונה 3"/>
          <p:cNvPicPr>
            <a:picLocks noChangeAspect="1"/>
          </p:cNvPicPr>
          <p:nvPr/>
        </p:nvPicPr>
        <p:blipFill>
          <a:blip r:embed="rId2"/>
          <a:stretch>
            <a:fillRect/>
          </a:stretch>
        </p:blipFill>
        <p:spPr>
          <a:xfrm>
            <a:off x="1770062" y="1447799"/>
            <a:ext cx="6638245" cy="4505325"/>
          </a:xfrm>
          <a:prstGeom prst="rect">
            <a:avLst/>
          </a:prstGeom>
        </p:spPr>
      </p:pic>
    </p:spTree>
    <p:extLst>
      <p:ext uri="{BB962C8B-B14F-4D97-AF65-F5344CB8AC3E}">
        <p14:creationId xmlns:p14="http://schemas.microsoft.com/office/powerpoint/2010/main" val="921520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תולדות הדרוזים- רקע היסטורי</a:t>
            </a:r>
            <a:endParaRPr lang="he-IL" dirty="0"/>
          </a:p>
        </p:txBody>
      </p:sp>
      <p:sp>
        <p:nvSpPr>
          <p:cNvPr id="3" name="מציין מיקום תוכן 2"/>
          <p:cNvSpPr>
            <a:spLocks noGrp="1"/>
          </p:cNvSpPr>
          <p:nvPr>
            <p:ph idx="1"/>
          </p:nvPr>
        </p:nvSpPr>
        <p:spPr/>
        <p:txBody>
          <a:bodyPr/>
          <a:lstStyle/>
          <a:p>
            <a:pPr>
              <a:lnSpc>
                <a:spcPct val="150000"/>
              </a:lnSpc>
            </a:pPr>
            <a:r>
              <a:rPr lang="he-IL" dirty="0"/>
              <a:t>על פי המחקר, הדת הדרוזית התגבשה במצרים בתקופת שלטונו של הח'ליף </a:t>
            </a:r>
            <a:r>
              <a:rPr lang="he-IL" dirty="0" err="1"/>
              <a:t>הפאטימי</a:t>
            </a:r>
            <a:r>
              <a:rPr lang="he-IL" dirty="0"/>
              <a:t> השישי, "אל-</a:t>
            </a:r>
            <a:r>
              <a:rPr lang="he-IL" dirty="0" err="1"/>
              <a:t>חאכם</a:t>
            </a:r>
            <a:r>
              <a:rPr lang="he-IL" dirty="0"/>
              <a:t> </a:t>
            </a:r>
            <a:r>
              <a:rPr lang="he-IL" dirty="0" err="1"/>
              <a:t>באמר</a:t>
            </a:r>
            <a:r>
              <a:rPr lang="he-IL" dirty="0"/>
              <a:t> אללה" (השופט במצוות האל, </a:t>
            </a:r>
            <a:r>
              <a:rPr lang="ar-JO" dirty="0"/>
              <a:t>الحاكم بأمر الله) </a:t>
            </a:r>
            <a:r>
              <a:rPr lang="he-IL" dirty="0"/>
              <a:t>בין השנים 1021-996</a:t>
            </a:r>
            <a:r>
              <a:rPr lang="he-IL" dirty="0" smtClean="0"/>
              <a:t>.</a:t>
            </a:r>
          </a:p>
          <a:p>
            <a:pPr>
              <a:lnSpc>
                <a:spcPct val="150000"/>
              </a:lnSpc>
            </a:pPr>
            <a:r>
              <a:rPr lang="he-IL" dirty="0"/>
              <a:t>הדת הדרוזית החלה כתנועה </a:t>
            </a:r>
            <a:r>
              <a:rPr lang="he-IL" dirty="0" err="1"/>
              <a:t>באיסמאעיליה</a:t>
            </a:r>
            <a:r>
              <a:rPr lang="he-IL" dirty="0"/>
              <a:t> שהושפעה בעיקר מהפילוסופיה היוונית </a:t>
            </a:r>
            <a:r>
              <a:rPr lang="he-IL" dirty="0" err="1"/>
              <a:t>ומהגנוסיס</a:t>
            </a:r>
            <a:r>
              <a:rPr lang="he-IL" dirty="0"/>
              <a:t>. הדרוזים נקראים גם "בַּנו מערוף" (</a:t>
            </a:r>
            <a:r>
              <a:rPr lang="ar-JO" dirty="0"/>
              <a:t>بنو معروف) </a:t>
            </a:r>
            <a:r>
              <a:rPr lang="he-IL" dirty="0" err="1"/>
              <a:t>ו"אלמווחדון</a:t>
            </a:r>
            <a:r>
              <a:rPr lang="he-IL" dirty="0"/>
              <a:t>" (</a:t>
            </a:r>
            <a:r>
              <a:rPr lang="ar-JO" dirty="0"/>
              <a:t>الموحـّدون - "</a:t>
            </a:r>
            <a:r>
              <a:rPr lang="he-IL" dirty="0"/>
              <a:t>בני אמונת הייחוד" כלומר, המונותאיסטים). חלק מהם אומרים שמקורה של העדה הדרוזית בפלג </a:t>
            </a:r>
            <a:r>
              <a:rPr lang="he-IL" dirty="0" err="1"/>
              <a:t>האסמעיליה</a:t>
            </a:r>
            <a:r>
              <a:rPr lang="he-IL" dirty="0"/>
              <a:t> (</a:t>
            </a:r>
            <a:r>
              <a:rPr lang="ar-JO" dirty="0"/>
              <a:t>الإسماعيلية) </a:t>
            </a:r>
            <a:r>
              <a:rPr lang="he-IL" dirty="0"/>
              <a:t>של האסלאם השיעי.</a:t>
            </a:r>
          </a:p>
        </p:txBody>
      </p:sp>
    </p:spTree>
    <p:extLst>
      <p:ext uri="{BB962C8B-B14F-4D97-AF65-F5344CB8AC3E}">
        <p14:creationId xmlns:p14="http://schemas.microsoft.com/office/powerpoint/2010/main" val="4163564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הדת הדרוזית</a:t>
            </a:r>
            <a:endParaRPr lang="he-IL" dirty="0"/>
          </a:p>
        </p:txBody>
      </p:sp>
      <p:sp>
        <p:nvSpPr>
          <p:cNvPr id="3" name="מציין מיקום תוכן 2"/>
          <p:cNvSpPr>
            <a:spLocks noGrp="1"/>
          </p:cNvSpPr>
          <p:nvPr>
            <p:ph idx="1"/>
          </p:nvPr>
        </p:nvSpPr>
        <p:spPr>
          <a:xfrm>
            <a:off x="677334" y="1930401"/>
            <a:ext cx="8596668" cy="4110962"/>
          </a:xfrm>
        </p:spPr>
        <p:txBody>
          <a:bodyPr>
            <a:normAutofit lnSpcReduction="10000"/>
          </a:bodyPr>
          <a:lstStyle/>
          <a:p>
            <a:pPr>
              <a:lnSpc>
                <a:spcPct val="150000"/>
              </a:lnSpc>
            </a:pPr>
            <a:r>
              <a:rPr lang="he-IL" dirty="0"/>
              <a:t>הדת היא סודית, וידועה רק לחכמים ("</a:t>
            </a:r>
            <a:r>
              <a:rPr lang="he-IL" dirty="0" err="1"/>
              <a:t>עוקאל</a:t>
            </a:r>
            <a:r>
              <a:rPr lang="he-IL" dirty="0"/>
              <a:t>" - משכילים, ידענים, נבונים), שהם מיעוט העדה; שאר ההדיוטות ("</a:t>
            </a:r>
            <a:r>
              <a:rPr lang="he-IL" dirty="0" err="1"/>
              <a:t>ג'והאל</a:t>
            </a:r>
            <a:r>
              <a:rPr lang="he-IL" dirty="0"/>
              <a:t>" - בורים) אינם מכירים את הדת</a:t>
            </a:r>
            <a:r>
              <a:rPr lang="he-IL" dirty="0" smtClean="0"/>
              <a:t>.</a:t>
            </a:r>
          </a:p>
          <a:p>
            <a:pPr>
              <a:lnSpc>
                <a:spcPct val="150000"/>
              </a:lnSpc>
            </a:pPr>
            <a:r>
              <a:rPr lang="he-IL" dirty="0"/>
              <a:t> ספרי הדת הדרוזיים שמהם נלמדים רזי הדת נקראים </a:t>
            </a:r>
            <a:r>
              <a:rPr lang="he-IL" dirty="0" smtClean="0"/>
              <a:t>" אגרות החוכמה". </a:t>
            </a:r>
            <a:r>
              <a:rPr lang="he-IL" dirty="0"/>
              <a:t>הספרים מועתקים אך ורק בכתב יד, הנכתב על קלף על ידי סופר המוכשר לכך, והם נשמרים בסוד על ידי </a:t>
            </a:r>
            <a:r>
              <a:rPr lang="he-IL" dirty="0" err="1"/>
              <a:t>ה'עוקאל</a:t>
            </a:r>
            <a:r>
              <a:rPr lang="he-IL" dirty="0"/>
              <a:t>' וכך הם חמשת חומשי ספרי. </a:t>
            </a:r>
            <a:endParaRPr lang="he-IL" dirty="0" smtClean="0"/>
          </a:p>
          <a:p>
            <a:pPr>
              <a:lnSpc>
                <a:spcPct val="150000"/>
              </a:lnSpc>
            </a:pPr>
            <a:r>
              <a:rPr lang="he-IL" dirty="0"/>
              <a:t>בית התפילה הדרוזי נקרא </a:t>
            </a:r>
            <a:r>
              <a:rPr lang="he-IL" dirty="0" err="1"/>
              <a:t>ח'לווה</a:t>
            </a:r>
            <a:r>
              <a:rPr lang="he-IL" dirty="0"/>
              <a:t> (</a:t>
            </a:r>
            <a:r>
              <a:rPr lang="ar-JO" dirty="0"/>
              <a:t>خَلْوَة) </a:t>
            </a:r>
            <a:r>
              <a:rPr lang="he-IL" dirty="0"/>
              <a:t>ורק </a:t>
            </a:r>
            <a:r>
              <a:rPr lang="he-IL" dirty="0" err="1"/>
              <a:t>העוקאל</a:t>
            </a:r>
            <a:r>
              <a:rPr lang="he-IL" dirty="0"/>
              <a:t> (זקני הדת והמשכילים) רשאים להתפלל שם</a:t>
            </a:r>
            <a:r>
              <a:rPr lang="he-IL" dirty="0" smtClean="0"/>
              <a:t>.</a:t>
            </a:r>
          </a:p>
          <a:p>
            <a:pPr>
              <a:lnSpc>
                <a:spcPct val="150000"/>
              </a:lnSpc>
            </a:pPr>
            <a:r>
              <a:rPr lang="he-IL" dirty="0"/>
              <a:t>המקומות הקדושים לדרוזים הם קברי הצדיקים ומייסדי הדת. חלק מתוכם בישראל וחלק נמצא בדרום לבנון.</a:t>
            </a:r>
          </a:p>
        </p:txBody>
      </p:sp>
    </p:spTree>
    <p:extLst>
      <p:ext uri="{BB962C8B-B14F-4D97-AF65-F5344CB8AC3E}">
        <p14:creationId xmlns:p14="http://schemas.microsoft.com/office/powerpoint/2010/main" val="745152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הדת הדרוזית</a:t>
            </a:r>
            <a:endParaRPr lang="he-IL" dirty="0"/>
          </a:p>
        </p:txBody>
      </p:sp>
      <p:sp>
        <p:nvSpPr>
          <p:cNvPr id="3" name="מציין מיקום תוכן 2"/>
          <p:cNvSpPr>
            <a:spLocks noGrp="1"/>
          </p:cNvSpPr>
          <p:nvPr>
            <p:ph idx="1"/>
          </p:nvPr>
        </p:nvSpPr>
        <p:spPr>
          <a:xfrm>
            <a:off x="677334" y="1689100"/>
            <a:ext cx="8596668" cy="4508500"/>
          </a:xfrm>
        </p:spPr>
        <p:txBody>
          <a:bodyPr>
            <a:normAutofit fontScale="85000" lnSpcReduction="20000"/>
          </a:bodyPr>
          <a:lstStyle/>
          <a:p>
            <a:pPr>
              <a:lnSpc>
                <a:spcPct val="170000"/>
              </a:lnSpc>
            </a:pPr>
            <a:r>
              <a:rPr lang="he-IL" sz="2100" dirty="0"/>
              <a:t>הדרוזים מאמינים שהיו שבעה נביאים בתקופות שונות: אדם, נח, אברהם, משה, ישו, מוחמד ומוחמד בן </a:t>
            </a:r>
            <a:r>
              <a:rPr lang="he-IL" sz="2100" dirty="0" err="1" smtClean="0"/>
              <a:t>איסמאעיל</a:t>
            </a:r>
            <a:r>
              <a:rPr lang="he-IL" sz="2100" dirty="0" smtClean="0"/>
              <a:t>. </a:t>
            </a:r>
            <a:r>
              <a:rPr lang="he-IL" sz="2100" dirty="0"/>
              <a:t>דברי כל אחד מהנביאים משלימים את קודמו, וביחד הם מצטרפים לכדי אמונה אחת. בכל תקופה היה אדם שהיה </a:t>
            </a:r>
            <a:r>
              <a:rPr lang="he-IL" sz="2100" dirty="0" smtClean="0"/>
              <a:t>המשכיל.</a:t>
            </a:r>
            <a:endParaRPr lang="he-IL" sz="2100" dirty="0"/>
          </a:p>
          <a:p>
            <a:pPr>
              <a:lnSpc>
                <a:spcPct val="170000"/>
              </a:lnSpc>
            </a:pPr>
            <a:r>
              <a:rPr lang="he-IL" sz="2100" dirty="0"/>
              <a:t>מונותאיזם ואיסור על </a:t>
            </a:r>
            <a:r>
              <a:rPr lang="he-IL" sz="2100" dirty="0" smtClean="0"/>
              <a:t>פגאניות</a:t>
            </a:r>
            <a:endParaRPr lang="he-IL" sz="2100" dirty="0"/>
          </a:p>
          <a:p>
            <a:pPr>
              <a:lnSpc>
                <a:spcPct val="170000"/>
              </a:lnSpc>
            </a:pPr>
            <a:r>
              <a:rPr lang="he-IL" sz="2100" dirty="0"/>
              <a:t>אמונה בגלגול נשמות</a:t>
            </a:r>
          </a:p>
          <a:p>
            <a:pPr>
              <a:lnSpc>
                <a:spcPct val="170000"/>
              </a:lnSpc>
            </a:pPr>
            <a:r>
              <a:rPr lang="he-IL" sz="2100" dirty="0"/>
              <a:t>קבלת עשרת הדברות, ובראשן "לא תרצח" ו"לא תנאף"</a:t>
            </a:r>
          </a:p>
          <a:p>
            <a:pPr>
              <a:lnSpc>
                <a:spcPct val="170000"/>
              </a:lnSpc>
            </a:pPr>
            <a:r>
              <a:rPr lang="he-IL" sz="2100" dirty="0"/>
              <a:t>כיבוד כל הנביאים הראשונים שהופיעו ביהדות, בנצרות ובאסלאם ואמונה בחמשת הנביאים הדרוזיים ובראשם </a:t>
            </a:r>
            <a:r>
              <a:rPr lang="he-IL" sz="2100" dirty="0" smtClean="0"/>
              <a:t>יתרו</a:t>
            </a:r>
            <a:endParaRPr lang="he-IL" sz="2100" dirty="0"/>
          </a:p>
          <a:p>
            <a:pPr>
              <a:lnSpc>
                <a:spcPct val="170000"/>
              </a:lnSpc>
            </a:pPr>
            <a:r>
              <a:rPr lang="he-IL" sz="2100" dirty="0"/>
              <a:t>מונוגמיה</a:t>
            </a:r>
            <a:endParaRPr lang="he-IL" sz="2100" dirty="0" smtClean="0"/>
          </a:p>
          <a:p>
            <a:endParaRPr lang="he-IL" dirty="0"/>
          </a:p>
        </p:txBody>
      </p:sp>
    </p:spTree>
    <p:extLst>
      <p:ext uri="{BB962C8B-B14F-4D97-AF65-F5344CB8AC3E}">
        <p14:creationId xmlns:p14="http://schemas.microsoft.com/office/powerpoint/2010/main" val="2293221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מצוות- שבע מצוות יסוד</a:t>
            </a:r>
            <a:endParaRPr lang="he-IL" dirty="0"/>
          </a:p>
        </p:txBody>
      </p:sp>
      <p:sp>
        <p:nvSpPr>
          <p:cNvPr id="3" name="מציין מיקום תוכן 2"/>
          <p:cNvSpPr>
            <a:spLocks noGrp="1"/>
          </p:cNvSpPr>
          <p:nvPr>
            <p:ph idx="1"/>
          </p:nvPr>
        </p:nvSpPr>
        <p:spPr>
          <a:xfrm>
            <a:off x="677334" y="1727200"/>
            <a:ext cx="8596668" cy="4432299"/>
          </a:xfrm>
        </p:spPr>
        <p:txBody>
          <a:bodyPr>
            <a:normAutofit lnSpcReduction="10000"/>
          </a:bodyPr>
          <a:lstStyle/>
          <a:p>
            <a:pPr>
              <a:lnSpc>
                <a:spcPct val="150000"/>
              </a:lnSpc>
            </a:pPr>
            <a:r>
              <a:rPr lang="he-IL" dirty="0" smtClean="0"/>
              <a:t>שמירת </a:t>
            </a:r>
            <a:r>
              <a:rPr lang="he-IL" dirty="0"/>
              <a:t>הלשון - (היה תהיה לשונך לשון אמת, בערבית: </a:t>
            </a:r>
            <a:r>
              <a:rPr lang="ar-JO" dirty="0"/>
              <a:t>صِدْق اللسان) </a:t>
            </a:r>
            <a:r>
              <a:rPr lang="he-IL" dirty="0"/>
              <a:t>כנות, נאמנות להבטחה, הימנעות מרכילות ושמירת סוד.</a:t>
            </a:r>
          </a:p>
          <a:p>
            <a:pPr>
              <a:lnSpc>
                <a:spcPct val="150000"/>
              </a:lnSpc>
            </a:pPr>
            <a:r>
              <a:rPr lang="he-IL" dirty="0"/>
              <a:t>הגנה על האחים - עזרה לדרוזי כשהוא נתון בצרה (פיזית, או רוחנית; מקביל </a:t>
            </a:r>
            <a:r>
              <a:rPr lang="he-IL" dirty="0" err="1"/>
              <a:t>להגד</a:t>
            </a:r>
            <a:r>
              <a:rPr lang="he-IL" dirty="0"/>
              <a:t> "לא תעמוד על דם רעך").</a:t>
            </a:r>
          </a:p>
          <a:p>
            <a:pPr>
              <a:lnSpc>
                <a:spcPct val="150000"/>
              </a:lnSpc>
            </a:pPr>
            <a:r>
              <a:rPr lang="he-IL" dirty="0"/>
              <a:t>הימנעות מעבודת אלילים וצלמים.</a:t>
            </a:r>
          </a:p>
          <a:p>
            <a:pPr>
              <a:lnSpc>
                <a:spcPct val="150000"/>
              </a:lnSpc>
            </a:pPr>
            <a:r>
              <a:rPr lang="he-IL" dirty="0"/>
              <a:t>התנערות מן השטן והימנעות ממעשי רשע.</a:t>
            </a:r>
          </a:p>
          <a:p>
            <a:pPr>
              <a:lnSpc>
                <a:spcPct val="150000"/>
              </a:lnSpc>
            </a:pPr>
            <a:r>
              <a:rPr lang="he-IL" dirty="0"/>
              <a:t>ייחוד האל בכל עת.</a:t>
            </a:r>
          </a:p>
          <a:p>
            <a:pPr>
              <a:lnSpc>
                <a:spcPct val="150000"/>
              </a:lnSpc>
            </a:pPr>
            <a:r>
              <a:rPr lang="he-IL" dirty="0"/>
              <a:t>קבלת מעשי האל.</a:t>
            </a:r>
          </a:p>
          <a:p>
            <a:pPr>
              <a:lnSpc>
                <a:spcPct val="150000"/>
              </a:lnSpc>
            </a:pPr>
            <a:r>
              <a:rPr lang="he-IL" dirty="0"/>
              <a:t>השלמה מוחלטת עם הגזירות הנסתרות והנגלות של האל (דטרמיניזם).</a:t>
            </a:r>
          </a:p>
        </p:txBody>
      </p:sp>
    </p:spTree>
    <p:extLst>
      <p:ext uri="{BB962C8B-B14F-4D97-AF65-F5344CB8AC3E}">
        <p14:creationId xmlns:p14="http://schemas.microsoft.com/office/powerpoint/2010/main" val="795241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האמונה בגלגול נשמות</a:t>
            </a:r>
            <a:endParaRPr lang="he-IL" dirty="0"/>
          </a:p>
        </p:txBody>
      </p:sp>
      <p:sp>
        <p:nvSpPr>
          <p:cNvPr id="3" name="מציין מיקום תוכן 2"/>
          <p:cNvSpPr>
            <a:spLocks noGrp="1"/>
          </p:cNvSpPr>
          <p:nvPr>
            <p:ph idx="1"/>
          </p:nvPr>
        </p:nvSpPr>
        <p:spPr>
          <a:xfrm>
            <a:off x="677334" y="2019301"/>
            <a:ext cx="8596668" cy="4022062"/>
          </a:xfrm>
        </p:spPr>
        <p:txBody>
          <a:bodyPr>
            <a:normAutofit lnSpcReduction="10000"/>
          </a:bodyPr>
          <a:lstStyle/>
          <a:p>
            <a:pPr>
              <a:lnSpc>
                <a:spcPct val="150000"/>
              </a:lnSpc>
            </a:pPr>
            <a:r>
              <a:rPr lang="he-IL" dirty="0"/>
              <a:t>הדרוזים מאמינים בגלגול נשמות, לצד האמונה בגורל קבוע מראש. </a:t>
            </a:r>
            <a:endParaRPr lang="he-IL" dirty="0" smtClean="0"/>
          </a:p>
          <a:p>
            <a:pPr>
              <a:lnSpc>
                <a:spcPct val="150000"/>
              </a:lnSpc>
            </a:pPr>
            <a:r>
              <a:rPr lang="he-IL" dirty="0"/>
              <a:t>אדם דרוזי מתגלגל מיד לאחר מותו בנשמת תינוק דרוזי הנמצא בגוף אישה הרה, ועם לידתו זוכר לעתים חלק מחייו הקודמים. </a:t>
            </a:r>
            <a:endParaRPr lang="he-IL" dirty="0" smtClean="0"/>
          </a:p>
          <a:p>
            <a:pPr>
              <a:lnSpc>
                <a:spcPct val="150000"/>
              </a:lnSpc>
            </a:pPr>
            <a:r>
              <a:rPr lang="he-IL" dirty="0"/>
              <a:t>על פי השקפה זו הגוף בשביל הנשמה הוא כמו בגד שהיא מחליפה במוות. מתוך אמונה שהגוף הוא ריק ללא הנשמה והוא לא מתקיים בלי הנשמה, לא רואים הדרוזים כל ערך בגוף אלא רק בנפש, ברוח ובנשמה</a:t>
            </a:r>
            <a:r>
              <a:rPr lang="he-IL" dirty="0" smtClean="0"/>
              <a:t>.</a:t>
            </a:r>
          </a:p>
          <a:p>
            <a:pPr>
              <a:lnSpc>
                <a:spcPct val="150000"/>
              </a:lnSpc>
            </a:pPr>
            <a:r>
              <a:rPr lang="he-IL" dirty="0"/>
              <a:t>חוסר חשיבותו של הגוף הגשמי, בא לידי ביטוי גם בהיעדר הצורך בטקסי קבורה מסובכים, במצבה או בעלייה לקבר המת במועדים קבועים או אף בהבאת הגופה למקום מגורי משפחת המת.</a:t>
            </a:r>
          </a:p>
        </p:txBody>
      </p:sp>
    </p:spTree>
    <p:extLst>
      <p:ext uri="{BB962C8B-B14F-4D97-AF65-F5344CB8AC3E}">
        <p14:creationId xmlns:p14="http://schemas.microsoft.com/office/powerpoint/2010/main" val="6880071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הלכות הדת הדרוזית</a:t>
            </a:r>
            <a:br>
              <a:rPr lang="he-IL" dirty="0" smtClean="0"/>
            </a:br>
            <a:r>
              <a:rPr lang="he-IL" dirty="0" smtClean="0"/>
              <a:t>" הלכות התנהגות"</a:t>
            </a:r>
            <a:endParaRPr lang="he-IL" dirty="0"/>
          </a:p>
        </p:txBody>
      </p:sp>
      <p:sp>
        <p:nvSpPr>
          <p:cNvPr id="3" name="מציין מיקום תוכן 2"/>
          <p:cNvSpPr>
            <a:spLocks noGrp="1"/>
          </p:cNvSpPr>
          <p:nvPr>
            <p:ph idx="1"/>
          </p:nvPr>
        </p:nvSpPr>
        <p:spPr/>
        <p:txBody>
          <a:bodyPr/>
          <a:lstStyle/>
          <a:p>
            <a:endParaRPr lang="he-IL" dirty="0"/>
          </a:p>
          <a:p>
            <a:r>
              <a:rPr lang="he-IL" dirty="0"/>
              <a:t>איסור על שתיית משקאות משכרים ונטילת סמים.</a:t>
            </a:r>
          </a:p>
          <a:p>
            <a:r>
              <a:rPr lang="he-IL" dirty="0"/>
              <a:t>איסור על עישון ועל הימורים.</a:t>
            </a:r>
          </a:p>
          <a:p>
            <a:r>
              <a:rPr lang="he-IL" dirty="0"/>
              <a:t>איסור על ראוותנות.</a:t>
            </a:r>
          </a:p>
          <a:p>
            <a:r>
              <a:rPr lang="he-IL" dirty="0"/>
              <a:t>הסתפקות במועט, צניעות והתרחקות מהוויות העולם.</a:t>
            </a:r>
          </a:p>
          <a:p>
            <a:r>
              <a:rPr lang="he-IL" dirty="0"/>
              <a:t>שמירה על כבוד האישה וכבוד המשפחה.</a:t>
            </a:r>
          </a:p>
          <a:p>
            <a:r>
              <a:rPr lang="he-IL" dirty="0"/>
              <a:t>נדיבות, הכנסת אורחים ועזרה לנזקקים.</a:t>
            </a:r>
          </a:p>
          <a:p>
            <a:r>
              <a:rPr lang="he-IL" dirty="0"/>
              <a:t>הימנעות מדברי רכיל וניבולי פה.</a:t>
            </a:r>
          </a:p>
        </p:txBody>
      </p:sp>
    </p:spTree>
    <p:extLst>
      <p:ext uri="{BB962C8B-B14F-4D97-AF65-F5344CB8AC3E}">
        <p14:creationId xmlns:p14="http://schemas.microsoft.com/office/powerpoint/2010/main" val="2462597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הדגל הדרוזי</a:t>
            </a:r>
            <a:endParaRPr lang="he-IL" dirty="0"/>
          </a:p>
        </p:txBody>
      </p:sp>
      <p:sp>
        <p:nvSpPr>
          <p:cNvPr id="3" name="מציין מיקום תוכן 2"/>
          <p:cNvSpPr>
            <a:spLocks noGrp="1"/>
          </p:cNvSpPr>
          <p:nvPr>
            <p:ph idx="1"/>
          </p:nvPr>
        </p:nvSpPr>
        <p:spPr>
          <a:xfrm>
            <a:off x="677334" y="1930400"/>
            <a:ext cx="8596668" cy="4110963"/>
          </a:xfrm>
        </p:spPr>
        <p:txBody>
          <a:bodyPr>
            <a:normAutofit lnSpcReduction="10000"/>
          </a:bodyPr>
          <a:lstStyle/>
          <a:p>
            <a:pPr>
              <a:lnSpc>
                <a:spcPct val="150000"/>
              </a:lnSpc>
            </a:pPr>
            <a:r>
              <a:rPr lang="he-IL" dirty="0"/>
              <a:t>ירוק   : הבנת האמת </a:t>
            </a:r>
          </a:p>
          <a:p>
            <a:pPr>
              <a:lnSpc>
                <a:spcPct val="150000"/>
              </a:lnSpc>
            </a:pPr>
            <a:r>
              <a:rPr lang="he-IL" dirty="0"/>
              <a:t>אדום  : נשמה </a:t>
            </a:r>
          </a:p>
          <a:p>
            <a:pPr>
              <a:lnSpc>
                <a:spcPct val="150000"/>
              </a:lnSpc>
            </a:pPr>
            <a:r>
              <a:rPr lang="he-IL" dirty="0"/>
              <a:t>צהוב  : הבעת האמת </a:t>
            </a:r>
          </a:p>
          <a:p>
            <a:pPr>
              <a:lnSpc>
                <a:spcPct val="150000"/>
              </a:lnSpc>
            </a:pPr>
            <a:r>
              <a:rPr lang="he-IL" dirty="0"/>
              <a:t>כחול   : האנרגיה המנטלית </a:t>
            </a:r>
          </a:p>
          <a:p>
            <a:pPr>
              <a:lnSpc>
                <a:spcPct val="150000"/>
              </a:lnSpc>
            </a:pPr>
            <a:r>
              <a:rPr lang="he-IL" dirty="0"/>
              <a:t>לבן     : המציאות </a:t>
            </a:r>
            <a:r>
              <a:rPr lang="he-IL" dirty="0" smtClean="0"/>
              <a:t>המוחשית</a:t>
            </a:r>
          </a:p>
          <a:p>
            <a:pPr>
              <a:lnSpc>
                <a:spcPct val="150000"/>
              </a:lnSpc>
            </a:pPr>
            <a:endParaRPr lang="he-IL" dirty="0"/>
          </a:p>
          <a:p>
            <a:pPr>
              <a:lnSpc>
                <a:spcPct val="150000"/>
              </a:lnSpc>
            </a:pPr>
            <a:r>
              <a:rPr lang="he-IL" dirty="0" smtClean="0"/>
              <a:t>לדרוזים אין דגל הדומה לדגל המסמל ריבונות כשאר העמים. </a:t>
            </a:r>
          </a:p>
          <a:p>
            <a:pPr>
              <a:lnSpc>
                <a:spcPct val="150000"/>
              </a:lnSpc>
            </a:pPr>
            <a:r>
              <a:rPr lang="he-IL" dirty="0" smtClean="0"/>
              <a:t>הדגל הינו סמלי, כאלמנט הנושא את צבעי העדה.</a:t>
            </a:r>
            <a:endParaRPr lang="he-IL" dirty="0"/>
          </a:p>
          <a:p>
            <a:pPr marL="0" indent="0">
              <a:buNone/>
            </a:pPr>
            <a:endParaRPr lang="he-IL" dirty="0"/>
          </a:p>
        </p:txBody>
      </p:sp>
      <p:pic>
        <p:nvPicPr>
          <p:cNvPr id="6" name="תמונה 5"/>
          <p:cNvPicPr>
            <a:picLocks noChangeAspect="1"/>
          </p:cNvPicPr>
          <p:nvPr/>
        </p:nvPicPr>
        <p:blipFill>
          <a:blip r:embed="rId2"/>
          <a:stretch>
            <a:fillRect/>
          </a:stretch>
        </p:blipFill>
        <p:spPr>
          <a:xfrm>
            <a:off x="1808162" y="1498600"/>
            <a:ext cx="2428875" cy="1752600"/>
          </a:xfrm>
          <a:prstGeom prst="rect">
            <a:avLst/>
          </a:prstGeom>
        </p:spPr>
      </p:pic>
    </p:spTree>
    <p:extLst>
      <p:ext uri="{BB962C8B-B14F-4D97-AF65-F5344CB8AC3E}">
        <p14:creationId xmlns:p14="http://schemas.microsoft.com/office/powerpoint/2010/main" val="2240174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a:r>
              <a:rPr lang="he-IL" dirty="0" smtClean="0"/>
              <a:t>מעמד האישה הדרוזית</a:t>
            </a:r>
            <a:endParaRPr lang="he-IL" dirty="0"/>
          </a:p>
        </p:txBody>
      </p:sp>
      <p:sp>
        <p:nvSpPr>
          <p:cNvPr id="3" name="מציין מיקום תוכן 2"/>
          <p:cNvSpPr>
            <a:spLocks noGrp="1"/>
          </p:cNvSpPr>
          <p:nvPr>
            <p:ph idx="1"/>
          </p:nvPr>
        </p:nvSpPr>
        <p:spPr/>
        <p:txBody>
          <a:bodyPr/>
          <a:lstStyle/>
          <a:p>
            <a:pPr>
              <a:lnSpc>
                <a:spcPct val="150000"/>
              </a:lnSpc>
            </a:pPr>
            <a:r>
              <a:rPr lang="he-IL" dirty="0"/>
              <a:t>הדת הדרוזית מחייבת מונוגמיה, כלומר לכל דרוזי מותר לשאת אישה אחת ולכל דרוזית מותר לשאת גבר אחד. </a:t>
            </a:r>
            <a:endParaRPr lang="he-IL" dirty="0" smtClean="0"/>
          </a:p>
          <a:p>
            <a:pPr>
              <a:lnSpc>
                <a:spcPct val="150000"/>
              </a:lnSpc>
            </a:pPr>
            <a:r>
              <a:rPr lang="he-IL" dirty="0"/>
              <a:t>הנישואים חייבים להיות בתוך העדה, והדת אינה מקבלת נישואי תערובת עם בני זוג מדת אחרת. </a:t>
            </a:r>
            <a:endParaRPr lang="he-IL" dirty="0" smtClean="0"/>
          </a:p>
          <a:p>
            <a:pPr>
              <a:lnSpc>
                <a:spcPct val="150000"/>
              </a:lnSpc>
            </a:pPr>
            <a:r>
              <a:rPr lang="he-IL" dirty="0"/>
              <a:t>מערכת החוקים של הדת מאפשרת לאישה לבחור את בן זוגה, נותנת לה את האפשרות לגרש את בעלה, ומעניקה לה את הזכות לרשת את הוריה. </a:t>
            </a:r>
            <a:endParaRPr lang="he-IL" dirty="0" smtClean="0"/>
          </a:p>
          <a:p>
            <a:pPr>
              <a:lnSpc>
                <a:spcPct val="150000"/>
              </a:lnSpc>
            </a:pPr>
            <a:r>
              <a:rPr lang="he-IL" dirty="0"/>
              <a:t>באופן מסורתי, דרוזיות משמשות בתפקיד העתקת כתבי קודש בכתב יד. יתרה מכך, הן יכולות להתמנות לתפקיד של </a:t>
            </a:r>
            <a:r>
              <a:rPr lang="he-IL" dirty="0" smtClean="0"/>
              <a:t>כוהנת דת</a:t>
            </a:r>
            <a:r>
              <a:rPr lang="he-IL" dirty="0"/>
              <a:t>.</a:t>
            </a:r>
          </a:p>
        </p:txBody>
      </p:sp>
    </p:spTree>
    <p:extLst>
      <p:ext uri="{BB962C8B-B14F-4D97-AF65-F5344CB8AC3E}">
        <p14:creationId xmlns:p14="http://schemas.microsoft.com/office/powerpoint/2010/main" val="727273700"/>
      </p:ext>
    </p:extLst>
  </p:cSld>
  <p:clrMapOvr>
    <a:masterClrMapping/>
  </p:clrMapOvr>
</p:sld>
</file>

<file path=ppt/theme/theme1.xml><?xml version="1.0" encoding="utf-8"?>
<a:theme xmlns:a="http://schemas.openxmlformats.org/drawingml/2006/main" name="פיאה">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49</TotalTime>
  <Words>853</Words>
  <Application>Microsoft Office PowerPoint</Application>
  <PresentationFormat>מותאם אישית</PresentationFormat>
  <Paragraphs>63</Paragraphs>
  <Slides>12</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12</vt:i4>
      </vt:variant>
    </vt:vector>
  </HeadingPairs>
  <TitlesOfParts>
    <vt:vector size="13" baseType="lpstr">
      <vt:lpstr>פיאה</vt:lpstr>
      <vt:lpstr>הדרוזים </vt:lpstr>
      <vt:lpstr>תולדות הדרוזים- רקע היסטורי</vt:lpstr>
      <vt:lpstr>הדת הדרוזית</vt:lpstr>
      <vt:lpstr>הדת הדרוזית</vt:lpstr>
      <vt:lpstr>מצוות- שבע מצוות יסוד</vt:lpstr>
      <vt:lpstr>האמונה בגלגול נשמות</vt:lpstr>
      <vt:lpstr>הלכות הדת הדרוזית " הלכות התנהגות"</vt:lpstr>
      <vt:lpstr>הדגל הדרוזי</vt:lpstr>
      <vt:lpstr>מעמד האישה הדרוזית</vt:lpstr>
      <vt:lpstr>הקשר הדרוזי- יהודי</vt:lpstr>
      <vt:lpstr>הקשר היהודי- דרוזי</vt:lpstr>
      <vt:lpstr>בית יד לבנים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הדרוזים</dc:title>
  <dc:creator>Teacher</dc:creator>
  <cp:lastModifiedBy>יעל גרטל</cp:lastModifiedBy>
  <cp:revision>6</cp:revision>
  <dcterms:created xsi:type="dcterms:W3CDTF">2014-12-28T18:09:15Z</dcterms:created>
  <dcterms:modified xsi:type="dcterms:W3CDTF">2015-04-26T15:47:59Z</dcterms:modified>
</cp:coreProperties>
</file>