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94" autoAdjust="0"/>
    <p:restoredTop sz="94684" autoAdjust="0"/>
  </p:normalViewPr>
  <p:slideViewPr>
    <p:cSldViewPr>
      <p:cViewPr varScale="1">
        <p:scale>
          <a:sx n="75" d="100"/>
          <a:sy n="75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CF276CA-6231-4E98-9A9C-023F25B50094}" type="datetimeFigureOut">
              <a:rPr lang="he-IL" smtClean="0"/>
              <a:t>כ"ט/כסלו/תשע"ד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1250609-613C-4044-AF46-FD2419D5A0E5}" type="slidenum">
              <a:rPr lang="he-IL" smtClean="0"/>
              <a:t>‹#›</a:t>
            </a:fld>
            <a:endParaRPr lang="he-I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e-IL" sz="3600" b="1" dirty="0" smtClean="0"/>
              <a:t>המפגש עם </a:t>
            </a:r>
          </a:p>
          <a:p>
            <a:r>
              <a:rPr lang="he-IL" sz="3600" b="1" dirty="0" smtClean="0"/>
              <a:t>ה </a:t>
            </a:r>
            <a:r>
              <a:rPr lang="he-IL" sz="3600" b="1" i="1" dirty="0" smtClean="0">
                <a:solidFill>
                  <a:srgbClr val="FF0000"/>
                </a:solidFill>
              </a:rPr>
              <a:t>אחר</a:t>
            </a:r>
            <a:r>
              <a:rPr lang="he-IL" sz="3600" b="1" dirty="0" smtClean="0"/>
              <a:t> בצבא</a:t>
            </a:r>
          </a:p>
          <a:p>
            <a:endParaRPr lang="he-IL" dirty="0"/>
          </a:p>
          <a:p>
            <a:endParaRPr lang="he-IL" dirty="0" smtClean="0"/>
          </a:p>
          <a:p>
            <a:endParaRPr lang="he-IL" dirty="0"/>
          </a:p>
          <a:p>
            <a:endParaRPr lang="he-IL" dirty="0" smtClean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he-IL" b="1" dirty="0" smtClean="0">
                <a:solidFill>
                  <a:schemeClr val="tx2">
                    <a:lumMod val="50000"/>
                  </a:schemeClr>
                </a:solidFill>
              </a:rPr>
              <a:t>צה"ל</a:t>
            </a:r>
            <a:r>
              <a:rPr lang="he-IL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he-IL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he-IL" b="1" dirty="0" smtClean="0">
                <a:solidFill>
                  <a:schemeClr val="tx2">
                    <a:lumMod val="50000"/>
                  </a:schemeClr>
                </a:solidFill>
              </a:rPr>
              <a:t>כור היתוך או רב תרבותיות</a:t>
            </a:r>
            <a:endParaRPr lang="he-IL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979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algn="ctr"/>
            <a:r>
              <a:rPr lang="he-IL" sz="2800" u="sng" dirty="0" smtClean="0"/>
              <a:t>רקע היסטורי</a:t>
            </a:r>
            <a:endParaRPr lang="he-IL" sz="2800" u="sng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457200" y="908720"/>
            <a:ext cx="8229600" cy="5400600"/>
          </a:xfrm>
        </p:spPr>
        <p:txBody>
          <a:bodyPr>
            <a:normAutofit fontScale="92500" lnSpcReduction="10000"/>
          </a:bodyPr>
          <a:lstStyle/>
          <a:p>
            <a:r>
              <a:rPr lang="he-IL" sz="2400" dirty="0" smtClean="0">
                <a:solidFill>
                  <a:srgbClr val="00B050"/>
                </a:solidFill>
              </a:rPr>
              <a:t>צה"ל הוקם תוך כדי מלחמת העצמאות.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חוק שרות ביטחון חוקק ב- 1949 בו נקבע שכל אדם בן/בת 18 חייב להתגייס לשרות צבאי.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בינואר 51' כתב בן גוריון לרמטכ"ל שהוא פטר תלמידי ישיבה משרות צבאי.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ב- 1957 הוקם חיל החינוך שסיסמתו: "עם בונה צבא בונה עם". בן גוריון ראה בצבא כלי לבניית העם.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הדרוזים הם חלק מצה"ל ממלחמת העצמאות, מ56' הם </a:t>
            </a:r>
            <a:r>
              <a:rPr lang="he-IL" sz="2400" dirty="0" err="1" smtClean="0">
                <a:solidFill>
                  <a:srgbClr val="00B050"/>
                </a:solidFill>
              </a:rPr>
              <a:t>מגוייסים</a:t>
            </a:r>
            <a:r>
              <a:rPr lang="he-IL" sz="2400" dirty="0">
                <a:solidFill>
                  <a:srgbClr val="00B050"/>
                </a:solidFill>
              </a:rPr>
              <a:t> </a:t>
            </a:r>
            <a:r>
              <a:rPr lang="he-IL" sz="2400" dirty="0" smtClean="0">
                <a:solidFill>
                  <a:srgbClr val="00B050"/>
                </a:solidFill>
              </a:rPr>
              <a:t>בגיוס חובה.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ב- 1981 פתח הצבא בתוכנית שכונתה מאוחר יותר 'נערי </a:t>
            </a:r>
            <a:r>
              <a:rPr lang="he-IL" sz="2400" dirty="0" err="1" smtClean="0">
                <a:solidFill>
                  <a:srgbClr val="00B050"/>
                </a:solidFill>
              </a:rPr>
              <a:t>רפול</a:t>
            </a:r>
            <a:r>
              <a:rPr lang="he-IL" sz="2400" dirty="0" smtClean="0">
                <a:solidFill>
                  <a:srgbClr val="00B050"/>
                </a:solidFill>
              </a:rPr>
              <a:t>'.</a:t>
            </a:r>
          </a:p>
          <a:p>
            <a:r>
              <a:rPr lang="he-IL" sz="2400" dirty="0" smtClean="0">
                <a:solidFill>
                  <a:srgbClr val="00B050"/>
                </a:solidFill>
              </a:rPr>
              <a:t>ב-2007 נפתח לראשונה </a:t>
            </a:r>
            <a:r>
              <a:rPr lang="he-IL" sz="2400" dirty="0" err="1" smtClean="0">
                <a:solidFill>
                  <a:srgbClr val="00B050"/>
                </a:solidFill>
              </a:rPr>
              <a:t>תוכנית</a:t>
            </a:r>
            <a:r>
              <a:rPr lang="he-IL" sz="2400" dirty="0" smtClean="0">
                <a:solidFill>
                  <a:srgbClr val="00B050"/>
                </a:solidFill>
              </a:rPr>
              <a:t> </a:t>
            </a:r>
            <a:r>
              <a:rPr lang="he-IL" sz="2400" dirty="0" err="1" smtClean="0">
                <a:solidFill>
                  <a:srgbClr val="00B050"/>
                </a:solidFill>
              </a:rPr>
              <a:t>שח"ר</a:t>
            </a:r>
            <a:r>
              <a:rPr lang="he-IL" sz="2400" dirty="0" smtClean="0">
                <a:solidFill>
                  <a:srgbClr val="00B050"/>
                </a:solidFill>
              </a:rPr>
              <a:t>. במסגרת התוכנית צה"ל קיבל את הדרישות החרדיות מה שמתנגש עם ה'שילוב הראוי'.</a:t>
            </a:r>
          </a:p>
          <a:p>
            <a:pPr marL="0" indent="0">
              <a:buNone/>
            </a:pPr>
            <a:endParaRPr lang="he-IL" sz="2400" dirty="0" smtClean="0"/>
          </a:p>
          <a:p>
            <a:pPr marL="0" indent="0">
              <a:buNone/>
            </a:pPr>
            <a:endParaRPr lang="he-IL" sz="2400" dirty="0"/>
          </a:p>
          <a:p>
            <a:pPr marL="0" indent="0">
              <a:buNone/>
            </a:pPr>
            <a:endParaRPr lang="he-IL" sz="2400" dirty="0" smtClean="0"/>
          </a:p>
          <a:p>
            <a:pPr marL="0" indent="0">
              <a:buNone/>
            </a:pPr>
            <a:endParaRPr lang="he-IL" sz="2400" dirty="0"/>
          </a:p>
          <a:p>
            <a:pPr marL="0" indent="0">
              <a:buNone/>
            </a:pPr>
            <a:endParaRPr lang="he-IL" sz="2400" dirty="0" smtClean="0"/>
          </a:p>
          <a:p>
            <a:endParaRPr lang="he-IL" sz="2400" dirty="0" smtClean="0"/>
          </a:p>
          <a:p>
            <a:pPr marL="0" indent="0">
              <a:buNone/>
            </a:pP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60249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3600" b="1" u="sng" dirty="0" smtClean="0">
                <a:solidFill>
                  <a:schemeClr val="accent3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מטרות</a:t>
            </a:r>
            <a:endParaRPr lang="he-IL" sz="3600" b="1" u="sng" dirty="0">
              <a:solidFill>
                <a:schemeClr val="accent3"/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457200" y="1844824"/>
            <a:ext cx="8229600" cy="446449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he-IL" sz="2400" i="1" dirty="0" smtClean="0">
                <a:solidFill>
                  <a:srgbClr val="0070C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חשיפה לנושא של הצבא לתלמידי כיתה י"א שחווים לראשונה קשר עם הצבא עם קבלת הצו הראשון.</a:t>
            </a:r>
          </a:p>
          <a:p>
            <a:pPr marL="514350" indent="-514350">
              <a:buFont typeface="+mj-lt"/>
              <a:buAutoNum type="arabicPeriod"/>
            </a:pPr>
            <a:r>
              <a:rPr lang="he-IL" sz="2400" i="1" dirty="0" smtClean="0">
                <a:solidFill>
                  <a:srgbClr val="0070C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מפגש עם המורכבות של המושג 'צבא העם'.</a:t>
            </a:r>
          </a:p>
          <a:p>
            <a:pPr marL="514350" indent="-514350">
              <a:buFont typeface="+mj-lt"/>
              <a:buAutoNum type="arabicPeriod"/>
            </a:pPr>
            <a:r>
              <a:rPr lang="he-IL" sz="2400" i="1" dirty="0" smtClean="0">
                <a:solidFill>
                  <a:srgbClr val="0070C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ההבנה שהם קבוצה מסוימת ומוגדרת בתוך החברה הישראלית</a:t>
            </a:r>
          </a:p>
          <a:p>
            <a:pPr marL="514350" indent="-514350">
              <a:buFont typeface="+mj-lt"/>
              <a:buAutoNum type="arabicPeriod"/>
            </a:pPr>
            <a:r>
              <a:rPr lang="he-IL" sz="2400" i="1" dirty="0" smtClean="0">
                <a:solidFill>
                  <a:srgbClr val="0070C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חשיפה לקבוצות של 'אחרים' אותם יפגשו בצבא. </a:t>
            </a:r>
          </a:p>
          <a:p>
            <a:pPr marL="514350" indent="-514350">
              <a:buFont typeface="+mj-lt"/>
              <a:buAutoNum type="arabicPeriod"/>
            </a:pPr>
            <a:r>
              <a:rPr lang="he-IL" sz="2400" i="1" dirty="0" smtClean="0">
                <a:solidFill>
                  <a:srgbClr val="0070C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עידוד של מעורבות פעילה במסגרת "מטלת הביצוע"</a:t>
            </a:r>
          </a:p>
          <a:p>
            <a:pPr marL="514350" indent="-514350">
              <a:buFont typeface="+mj-lt"/>
              <a:buAutoNum type="arabicPeriod"/>
            </a:pPr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2008020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94122"/>
          </a:xfrm>
        </p:spPr>
        <p:txBody>
          <a:bodyPr/>
          <a:lstStyle/>
          <a:p>
            <a:pPr algn="ctr"/>
            <a:r>
              <a:rPr lang="he-IL" sz="4000" dirty="0" smtClean="0">
                <a:solidFill>
                  <a:srgbClr val="7030A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התוכנית השנתית</a:t>
            </a:r>
            <a:endParaRPr lang="he-IL" sz="4000" dirty="0">
              <a:solidFill>
                <a:srgbClr val="7030A0"/>
              </a:solidFill>
              <a:latin typeface="Guttman Stam1" panose="02010401010101010101" pitchFamily="2" charset="-79"/>
              <a:cs typeface="Guttman Stam1" panose="02010401010101010101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פתיחה- יום עיון שבו נציג את הנושא ונתחיל לדון בעמדת הציבור שלנו כלפי הצבא והתחלת היכרות עם 'אחרים' , אחרים.</a:t>
            </a:r>
          </a:p>
          <a:p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מפגש עם בני נוער חילונים ודיון על מפגש עם אחר סביב ובתוך הצבא.</a:t>
            </a:r>
          </a:p>
          <a:p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הרצאה סוציולוגית על נתוני הגיוס והיחס לקבוצות מיעוט שונות במסגרת הצבא.</a:t>
            </a:r>
          </a:p>
          <a:p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מפגש עם בוגרי בית הספר שמשרתים בצבא במגוון מסלולים והכרות עם ההתמודדות שלהם ביחס ל'אחר'.</a:t>
            </a:r>
          </a:p>
          <a:p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אירוע השיא- הצגת מטלות ביצוע שהחלו לעסוק בנושא. סיכום ואירוע של </a:t>
            </a:r>
            <a:r>
              <a:rPr lang="he-IL" sz="2600" dirty="0" err="1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דיבייט</a:t>
            </a:r>
            <a:r>
              <a:rPr lang="he-IL" sz="2600" dirty="0" smtClean="0">
                <a:solidFill>
                  <a:srgbClr val="00B0F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 בין התלמידים שמציגים את העמדות השונות שפגשו במהלך השנה.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2980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b="1" dirty="0" smtClean="0">
                <a:solidFill>
                  <a:srgbClr val="FFFF00"/>
                </a:solidFill>
                <a:latin typeface="Guttman Yad-Brush" panose="02010401010101010101" pitchFamily="2" charset="-79"/>
                <a:cs typeface="Guttman Yad-Brush" panose="02010401010101010101" pitchFamily="2" charset="-79"/>
              </a:rPr>
              <a:t>אירוע הפתיחה</a:t>
            </a:r>
            <a:endParaRPr lang="he-IL" b="1" dirty="0">
              <a:solidFill>
                <a:srgbClr val="FFFF00"/>
              </a:solidFill>
              <a:latin typeface="Guttman Yad-Brush" panose="02010401010101010101" pitchFamily="2" charset="-79"/>
              <a:cs typeface="Guttman Yad-Brush" panose="02010401010101010101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609600" y="1916832"/>
            <a:ext cx="7924800" cy="37981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הצגת דילמות של חייל דתי בצבא- דיון בקבוצות.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שיחה של ראש הישיבה- יחסינו לצבא ולאחר.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הצגת עמדה של הציבור החרדי בידי חסיד </a:t>
            </a:r>
            <a:r>
              <a:rPr lang="he-IL" sz="2400" b="1" dirty="0" err="1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קרלין</a:t>
            </a: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לימוד </a:t>
            </a:r>
            <a:r>
              <a:rPr lang="he-IL" sz="2400" b="1" dirty="0" err="1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בחברותות</a:t>
            </a: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 ממקורות יהודיים וישראליים.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sz="2400" b="1" dirty="0" err="1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צפיה</a:t>
            </a: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 משותפת בסרט- "שחר כחול – חרדים בחיל האוויר.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he-IL" sz="2400" b="1" dirty="0" smtClean="0">
                <a:solidFill>
                  <a:srgbClr val="92D05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סיכום ופרישת התוכנית להמשך.</a:t>
            </a:r>
            <a:endParaRPr lang="he-IL" sz="2400" b="1" dirty="0">
              <a:solidFill>
                <a:srgbClr val="92D050"/>
              </a:solidFill>
              <a:latin typeface="Guttman Stam1" panose="02010401010101010101" pitchFamily="2" charset="-79"/>
              <a:cs typeface="Guttman Stam1" panose="0201040101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13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pPr algn="ctr"/>
            <a:r>
              <a:rPr lang="he-IL" sz="4000" b="1" u="sng" dirty="0" smtClean="0">
                <a:solidFill>
                  <a:srgbClr val="C00000"/>
                </a:solidFill>
                <a:latin typeface="Guttman Stam1" panose="02010401010101010101" pitchFamily="2" charset="-79"/>
                <a:cs typeface="Guttman Stam1" panose="02010401010101010101" pitchFamily="2" charset="-79"/>
              </a:rPr>
              <a:t>סיכום</a:t>
            </a:r>
            <a:endParaRPr lang="he-IL" sz="4000" b="1" u="sng" dirty="0">
              <a:solidFill>
                <a:srgbClr val="C00000"/>
              </a:solidFill>
              <a:latin typeface="Guttman Stam1" panose="02010401010101010101" pitchFamily="2" charset="-79"/>
              <a:cs typeface="Guttman Stam1" panose="02010401010101010101" pitchFamily="2" charset="-79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3"/>
          </p:nvPr>
        </p:nvSpPr>
        <p:spPr>
          <a:xfrm>
            <a:off x="609600" y="1700808"/>
            <a:ext cx="7924800" cy="401419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he-IL" sz="2800" b="1" dirty="0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הכרה של צה"ל: צרכיו יכולותיו ומגבלותיו ביחס לקבוצות האוכלוסייה השונות במדינה.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sz="2800" b="1" dirty="0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מפגש עם קבוצות </a:t>
            </a:r>
            <a:r>
              <a:rPr lang="he-IL" sz="2800" b="1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שונות באוכלוסייה </a:t>
            </a:r>
            <a:r>
              <a:rPr lang="he-IL" sz="2800" b="1" dirty="0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והבנה טובה יותר של צרכיהם ועמדותיהם.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sz="2800" b="1" dirty="0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עמידה של התלמידים על יחסם ל'אחרים' אותם הם עתידים לפגוש.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e-IL" sz="2800" b="1" dirty="0" smtClean="0">
                <a:solidFill>
                  <a:srgbClr val="00B050"/>
                </a:solidFill>
                <a:latin typeface="David" panose="020E0502060401010101" pitchFamily="34" charset="-79"/>
                <a:cs typeface="David" panose="020E0502060401010101" pitchFamily="34" charset="-79"/>
              </a:rPr>
              <a:t>עבודה על מטלת הביצוע ודחיפת התלמידים למעורבות אזרחית פעילה</a:t>
            </a:r>
            <a:r>
              <a:rPr lang="he-IL" dirty="0" smtClean="0"/>
              <a:t>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7515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אופק">
  <a:themeElements>
    <a:clrScheme name="אופק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אופק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אופק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1563</TotalTime>
  <Words>351</Words>
  <Application>Microsoft Office PowerPoint</Application>
  <PresentationFormat>‫הצגה על המסך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7" baseType="lpstr">
      <vt:lpstr>אופק</vt:lpstr>
      <vt:lpstr>צה"ל כור היתוך או רב תרבותיות</vt:lpstr>
      <vt:lpstr>רקע היסטורי</vt:lpstr>
      <vt:lpstr>מטרות</vt:lpstr>
      <vt:lpstr>התוכנית השנתית</vt:lpstr>
      <vt:lpstr>אירוע הפתיחה</vt:lpstr>
      <vt:lpstr>סיכום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צה"ל כור היתוך או רב תרבותיות</dc:title>
  <dc:creator>USER</dc:creator>
  <cp:lastModifiedBy>USER</cp:lastModifiedBy>
  <cp:revision>8</cp:revision>
  <dcterms:created xsi:type="dcterms:W3CDTF">2013-12-02T21:16:03Z</dcterms:created>
  <dcterms:modified xsi:type="dcterms:W3CDTF">2013-12-03T23:19:56Z</dcterms:modified>
</cp:coreProperties>
</file>