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69" r:id="rId3"/>
    <p:sldId id="270"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75" d="100"/>
          <a:sy n="75" d="100"/>
        </p:scale>
        <p:origin x="-1944" y="-6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שקופית כותרת">
    <p:spTree>
      <p:nvGrpSpPr>
        <p:cNvPr id="1" name=""/>
        <p:cNvGrpSpPr/>
        <p:nvPr/>
      </p:nvGrpSpPr>
      <p:grpSpPr>
        <a:xfrm>
          <a:off x="0" y="0"/>
          <a:ext cx="0" cy="0"/>
          <a:chOff x="0" y="0"/>
          <a:chExt cx="0" cy="0"/>
        </a:xfrm>
      </p:grpSpPr>
      <p:sp>
        <p:nvSpPr>
          <p:cNvPr id="14" name="מלבן 13"/>
          <p:cNvSpPr/>
          <p:nvPr userDrawn="1"/>
        </p:nvSpPr>
        <p:spPr>
          <a:xfrm>
            <a:off x="0" y="5805264"/>
            <a:ext cx="9144000"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5" name="תמונה 14"/>
          <p:cNvPicPr/>
          <p:nvPr userDrawn="1"/>
        </p:nvPicPr>
        <p:blipFill rotWithShape="1">
          <a:blip r:embed="rId2"/>
          <a:srcRect l="37078" t="42122" r="38143" b="19936"/>
          <a:stretch/>
        </p:blipFill>
        <p:spPr bwMode="auto">
          <a:xfrm>
            <a:off x="1269157" y="6337467"/>
            <a:ext cx="617943" cy="501482"/>
          </a:xfrm>
          <a:prstGeom prst="rect">
            <a:avLst/>
          </a:prstGeom>
          <a:ln>
            <a:noFill/>
          </a:ln>
          <a:extLst>
            <a:ext uri="{53640926-AAD7-44D8-BBD7-CCE9431645EC}">
              <a14:shadowObscured xmlns:a14="http://schemas.microsoft.com/office/drawing/2010/main"/>
            </a:ext>
          </a:extLst>
        </p:spPr>
      </p:pic>
      <p:pic>
        <p:nvPicPr>
          <p:cNvPr id="16" name="תמונה 5" descr="pageMaxim-03"/>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5647" t="15659"/>
          <a:stretch/>
        </p:blipFill>
        <p:spPr bwMode="auto">
          <a:xfrm>
            <a:off x="1977426" y="6298676"/>
            <a:ext cx="1069900" cy="50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תמונה 5" descr="pageMaxim-03"/>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2109" t="35294" r="82116"/>
          <a:stretch/>
        </p:blipFill>
        <p:spPr bwMode="auto">
          <a:xfrm>
            <a:off x="0" y="6294462"/>
            <a:ext cx="678701" cy="53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 descr="http://upload.wikimedia.org/wikipedia/commons/7/72/Lod_COA.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179465" y="6360206"/>
            <a:ext cx="350328" cy="44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תמונה 18" descr="new%20way-logo%20color%20(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07276" y="6321719"/>
            <a:ext cx="482167" cy="495943"/>
          </a:xfrm>
          <a:prstGeom prst="rect">
            <a:avLst/>
          </a:prstGeom>
          <a:noFill/>
        </p:spPr>
      </p:pic>
      <p:cxnSp>
        <p:nvCxnSpPr>
          <p:cNvPr id="20" name="מחבר ישר 19"/>
          <p:cNvCxnSpPr/>
          <p:nvPr userDrawn="1"/>
        </p:nvCxnSpPr>
        <p:spPr>
          <a:xfrm>
            <a:off x="251520" y="6241504"/>
            <a:ext cx="8640960" cy="0"/>
          </a:xfrm>
          <a:prstGeom prst="line">
            <a:avLst/>
          </a:prstGeom>
        </p:spPr>
        <p:style>
          <a:lnRef idx="2">
            <a:schemeClr val="accent4"/>
          </a:lnRef>
          <a:fillRef idx="0">
            <a:schemeClr val="accent4"/>
          </a:fillRef>
          <a:effectRef idx="1">
            <a:schemeClr val="accent4"/>
          </a:effectRef>
          <a:fontRef idx="minor">
            <a:schemeClr val="tx1"/>
          </a:fontRef>
        </p:style>
      </p:cxnSp>
      <p:sp>
        <p:nvSpPr>
          <p:cNvPr id="21" name="כותרת 1"/>
          <p:cNvSpPr txBox="1">
            <a:spLocks/>
          </p:cNvSpPr>
          <p:nvPr userDrawn="1"/>
        </p:nvSpPr>
        <p:spPr>
          <a:xfrm>
            <a:off x="3457972" y="6315942"/>
            <a:ext cx="5794735" cy="546200"/>
          </a:xfrm>
          <a:prstGeom prst="rect">
            <a:avLst/>
          </a:prstGeom>
          <a:ln>
            <a:noFill/>
          </a:ln>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algn="ct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פרויקט משותף בין בית ספר </a:t>
            </a:r>
            <a:r>
              <a:rPr lang="he-IL" sz="1200" b="1" dirty="0" err="1" smtClean="0">
                <a:ln w="17780" cmpd="sng">
                  <a:noFill/>
                  <a:prstDash val="solid"/>
                  <a:miter lim="800000"/>
                </a:ln>
                <a:solidFill>
                  <a:srgbClr val="C00000"/>
                </a:solidFill>
                <a:effectLst>
                  <a:outerShdw blurRad="55000" dist="50800" dir="5400000" algn="tl">
                    <a:srgbClr val="000000">
                      <a:alpha val="33000"/>
                    </a:srgbClr>
                  </a:outerShdw>
                </a:effectLst>
              </a:rPr>
              <a:t>דרכא</a:t>
            </a: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 על שם מקסים לוי ובית ספר סט. ג'ורג'</a:t>
            </a:r>
            <a:endParaRPr lang="he-IL" sz="1200" b="1" dirty="0">
              <a:ln w="17780" cmpd="sng">
                <a:noFill/>
                <a:prstDash val="solid"/>
                <a:miter lim="800000"/>
              </a:ln>
              <a:solidFill>
                <a:srgbClr val="C00000"/>
              </a:solidFill>
              <a:effectLst>
                <a:outerShdw blurRad="55000" dist="50800" dir="5400000" algn="tl">
                  <a:srgbClr val="000000">
                    <a:alpha val="33000"/>
                  </a:srgbClr>
                </a:outerShdw>
              </a:effectLst>
            </a:endParaRPr>
          </a:p>
        </p:txBody>
      </p:sp>
      <p:sp>
        <p:nvSpPr>
          <p:cNvPr id="22" name="כותרת משנה 2"/>
          <p:cNvSpPr txBox="1">
            <a:spLocks/>
          </p:cNvSpPr>
          <p:nvPr userDrawn="1"/>
        </p:nvSpPr>
        <p:spPr>
          <a:xfrm>
            <a:off x="4067944" y="6544394"/>
            <a:ext cx="4318248" cy="288032"/>
          </a:xfrm>
          <a:prstGeom prst="rect">
            <a:avLst/>
          </a:prstGeom>
        </p:spPr>
        <p:txBody>
          <a:bodyPr>
            <a:scene3d>
              <a:camera prst="orthographicFront"/>
              <a:lightRig rig="balanced" dir="t">
                <a:rot lat="0" lon="0" rev="2100000"/>
              </a:lightRig>
            </a:scene3d>
            <a:sp3d extrusionH="57150" prstMaterial="metal">
              <a:bevelT w="38100" h="25400"/>
              <a:contourClr>
                <a:schemeClr val="bg2"/>
              </a:contourClr>
            </a:sp3d>
          </a:bodyPr>
          <a:lst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ctr">
              <a:buNone/>
            </a:pPr>
            <a:r>
              <a:rPr lang="he-IL" sz="1200" b="1" dirty="0" smtClean="0">
                <a:ln w="50800"/>
                <a:solidFill>
                  <a:schemeClr val="bg1">
                    <a:shade val="50000"/>
                  </a:schemeClr>
                </a:solidFill>
              </a:rPr>
              <a:t>בהנחיית עמותת 'אפשר אחרת', לוד 2014-2015</a:t>
            </a:r>
            <a:endParaRPr lang="he-IL" sz="1200" b="1" dirty="0">
              <a:ln w="50800"/>
              <a:solidFill>
                <a:schemeClr val="bg1">
                  <a:shade val="50000"/>
                </a:schemeClr>
              </a:solidFill>
            </a:endParaRPr>
          </a:p>
        </p:txBody>
      </p:sp>
    </p:spTree>
    <p:extLst>
      <p:ext uri="{BB962C8B-B14F-4D97-AF65-F5344CB8AC3E}">
        <p14:creationId xmlns:p14="http://schemas.microsoft.com/office/powerpoint/2010/main" val="317328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כותרת ותוכן">
    <p:spTree>
      <p:nvGrpSpPr>
        <p:cNvPr id="1" name=""/>
        <p:cNvGrpSpPr/>
        <p:nvPr/>
      </p:nvGrpSpPr>
      <p:grpSpPr>
        <a:xfrm>
          <a:off x="0" y="0"/>
          <a:ext cx="0" cy="0"/>
          <a:chOff x="0" y="0"/>
          <a:chExt cx="0" cy="0"/>
        </a:xfrm>
      </p:grpSpPr>
      <p:sp>
        <p:nvSpPr>
          <p:cNvPr id="2" name="מלבן 1"/>
          <p:cNvSpPr/>
          <p:nvPr userDrawn="1"/>
        </p:nvSpPr>
        <p:spPr>
          <a:xfrm>
            <a:off x="0" y="5805264"/>
            <a:ext cx="9144000"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7" name="תמונה 6"/>
          <p:cNvPicPr/>
          <p:nvPr userDrawn="1"/>
        </p:nvPicPr>
        <p:blipFill rotWithShape="1">
          <a:blip r:embed="rId2"/>
          <a:srcRect l="37078" t="42122" r="38143" b="19936"/>
          <a:stretch/>
        </p:blipFill>
        <p:spPr bwMode="auto">
          <a:xfrm>
            <a:off x="1269157" y="6337467"/>
            <a:ext cx="617943" cy="501482"/>
          </a:xfrm>
          <a:prstGeom prst="rect">
            <a:avLst/>
          </a:prstGeom>
          <a:ln>
            <a:noFill/>
          </a:ln>
          <a:extLst>
            <a:ext uri="{53640926-AAD7-44D8-BBD7-CCE9431645EC}">
              <a14:shadowObscured xmlns:a14="http://schemas.microsoft.com/office/drawing/2010/main"/>
            </a:ext>
          </a:extLst>
        </p:spPr>
      </p:pic>
      <p:pic>
        <p:nvPicPr>
          <p:cNvPr id="8" name="תמונה 5" descr="pageMaxim-03"/>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5647" t="15659"/>
          <a:stretch/>
        </p:blipFill>
        <p:spPr bwMode="auto">
          <a:xfrm>
            <a:off x="1977426" y="6298676"/>
            <a:ext cx="1069900" cy="50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תמונה 5" descr="pageMaxim-03"/>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2109" t="35294" r="82116"/>
          <a:stretch/>
        </p:blipFill>
        <p:spPr bwMode="auto">
          <a:xfrm>
            <a:off x="0" y="6294462"/>
            <a:ext cx="678701" cy="53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http://upload.wikimedia.org/wikipedia/commons/7/72/Lod_COA.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179465" y="6360206"/>
            <a:ext cx="350328" cy="44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תמונה 10" descr="new%20way-logo%20color%20(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07276" y="6321719"/>
            <a:ext cx="482167" cy="495943"/>
          </a:xfrm>
          <a:prstGeom prst="rect">
            <a:avLst/>
          </a:prstGeom>
          <a:noFill/>
        </p:spPr>
      </p:pic>
      <p:cxnSp>
        <p:nvCxnSpPr>
          <p:cNvPr id="13" name="מחבר ישר 12"/>
          <p:cNvCxnSpPr/>
          <p:nvPr userDrawn="1"/>
        </p:nvCxnSpPr>
        <p:spPr>
          <a:xfrm>
            <a:off x="251520" y="6241504"/>
            <a:ext cx="8640960" cy="0"/>
          </a:xfrm>
          <a:prstGeom prst="line">
            <a:avLst/>
          </a:prstGeom>
        </p:spPr>
        <p:style>
          <a:lnRef idx="2">
            <a:schemeClr val="accent4"/>
          </a:lnRef>
          <a:fillRef idx="0">
            <a:schemeClr val="accent4"/>
          </a:fillRef>
          <a:effectRef idx="1">
            <a:schemeClr val="accent4"/>
          </a:effectRef>
          <a:fontRef idx="minor">
            <a:schemeClr val="tx1"/>
          </a:fontRef>
        </p:style>
      </p:cxnSp>
      <p:sp>
        <p:nvSpPr>
          <p:cNvPr id="16" name="כותרת 1"/>
          <p:cNvSpPr txBox="1">
            <a:spLocks/>
          </p:cNvSpPr>
          <p:nvPr userDrawn="1"/>
        </p:nvSpPr>
        <p:spPr>
          <a:xfrm>
            <a:off x="3457972" y="6315942"/>
            <a:ext cx="5794735" cy="546200"/>
          </a:xfrm>
          <a:prstGeom prst="rect">
            <a:avLst/>
          </a:prstGeom>
          <a:ln>
            <a:noFill/>
          </a:ln>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algn="ct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פרויקט משותף בין בית ספר </a:t>
            </a:r>
            <a:r>
              <a:rPr lang="he-IL" sz="1200" b="1" dirty="0" err="1" smtClean="0">
                <a:ln w="17780" cmpd="sng">
                  <a:noFill/>
                  <a:prstDash val="solid"/>
                  <a:miter lim="800000"/>
                </a:ln>
                <a:solidFill>
                  <a:srgbClr val="C00000"/>
                </a:solidFill>
                <a:effectLst>
                  <a:outerShdw blurRad="55000" dist="50800" dir="5400000" algn="tl">
                    <a:srgbClr val="000000">
                      <a:alpha val="33000"/>
                    </a:srgbClr>
                  </a:outerShdw>
                </a:effectLst>
              </a:rPr>
              <a:t>דרכא</a:t>
            </a: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 על שם מקסים לוי ובית ספר סט. ג'ורג'</a:t>
            </a:r>
            <a:endParaRPr lang="he-IL" sz="1200" b="1" dirty="0">
              <a:ln w="17780" cmpd="sng">
                <a:noFill/>
                <a:prstDash val="solid"/>
                <a:miter lim="800000"/>
              </a:ln>
              <a:solidFill>
                <a:srgbClr val="C00000"/>
              </a:solidFill>
              <a:effectLst>
                <a:outerShdw blurRad="55000" dist="50800" dir="5400000" algn="tl">
                  <a:srgbClr val="000000">
                    <a:alpha val="33000"/>
                  </a:srgbClr>
                </a:outerShdw>
              </a:effectLst>
            </a:endParaRPr>
          </a:p>
        </p:txBody>
      </p:sp>
      <p:sp>
        <p:nvSpPr>
          <p:cNvPr id="17" name="כותרת משנה 2"/>
          <p:cNvSpPr txBox="1">
            <a:spLocks/>
          </p:cNvSpPr>
          <p:nvPr userDrawn="1"/>
        </p:nvSpPr>
        <p:spPr>
          <a:xfrm>
            <a:off x="4067944" y="6544394"/>
            <a:ext cx="4318248" cy="288032"/>
          </a:xfrm>
          <a:prstGeom prst="rect">
            <a:avLst/>
          </a:prstGeom>
        </p:spPr>
        <p:txBody>
          <a:bodyPr>
            <a:scene3d>
              <a:camera prst="orthographicFront"/>
              <a:lightRig rig="balanced" dir="t">
                <a:rot lat="0" lon="0" rev="2100000"/>
              </a:lightRig>
            </a:scene3d>
            <a:sp3d extrusionH="57150" prstMaterial="metal">
              <a:bevelT w="38100" h="25400"/>
              <a:contourClr>
                <a:schemeClr val="bg2"/>
              </a:contourClr>
            </a:sp3d>
          </a:bodyPr>
          <a:lst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ctr">
              <a:buNone/>
            </a:pPr>
            <a:r>
              <a:rPr lang="he-IL" sz="1200" b="1" dirty="0" smtClean="0">
                <a:ln w="50800"/>
                <a:solidFill>
                  <a:schemeClr val="bg1">
                    <a:shade val="50000"/>
                  </a:schemeClr>
                </a:solidFill>
              </a:rPr>
              <a:t>בהנחיית עמותת 'אפשר אחרת', לוד 2014-2015</a:t>
            </a:r>
            <a:endParaRPr lang="he-IL" sz="1200" b="1" dirty="0">
              <a:ln w="50800"/>
              <a:solidFill>
                <a:schemeClr val="bg1">
                  <a:shade val="50000"/>
                </a:schemeClr>
              </a:solidFill>
            </a:endParaRPr>
          </a:p>
        </p:txBody>
      </p:sp>
    </p:spTree>
    <p:extLst>
      <p:ext uri="{BB962C8B-B14F-4D97-AF65-F5344CB8AC3E}">
        <p14:creationId xmlns:p14="http://schemas.microsoft.com/office/powerpoint/2010/main" val="381164639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4638"/>
            <a:ext cx="8229600" cy="1143000"/>
          </a:xfrm>
          <a:prstGeom prst="rect">
            <a:avLst/>
          </a:prstGeom>
        </p:spPr>
        <p:txBody>
          <a:bodyPr/>
          <a:lstStyle/>
          <a:p>
            <a:r>
              <a:rPr lang="he-IL" dirty="0" smtClean="0"/>
              <a:t>לחץ כדי לערוך סגנון כותרת של תבנית בסיס</a:t>
            </a:r>
            <a:endParaRPr lang="he-IL" dirty="0"/>
          </a:p>
        </p:txBody>
      </p:sp>
      <p:sp>
        <p:nvSpPr>
          <p:cNvPr id="3" name="מציין מיקום תוכן 2"/>
          <p:cNvSpPr>
            <a:spLocks noGrp="1"/>
          </p:cNvSpPr>
          <p:nvPr>
            <p:ph idx="1"/>
          </p:nvPr>
        </p:nvSpPr>
        <p:spPr>
          <a:xfrm>
            <a:off x="457200" y="1600200"/>
            <a:ext cx="8229600" cy="4525963"/>
          </a:xfrm>
          <a:prstGeom prst="rect">
            <a:avLst/>
          </a:prstGeom>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10" name="מלבן 9"/>
          <p:cNvSpPr/>
          <p:nvPr userDrawn="1"/>
        </p:nvSpPr>
        <p:spPr>
          <a:xfrm>
            <a:off x="0" y="5805264"/>
            <a:ext cx="9144000" cy="10527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1" name="תמונה 10"/>
          <p:cNvPicPr/>
          <p:nvPr userDrawn="1"/>
        </p:nvPicPr>
        <p:blipFill rotWithShape="1">
          <a:blip r:embed="rId2"/>
          <a:srcRect l="37078" t="42122" r="38143" b="19936"/>
          <a:stretch/>
        </p:blipFill>
        <p:spPr bwMode="auto">
          <a:xfrm>
            <a:off x="1269157" y="6337467"/>
            <a:ext cx="617943" cy="501482"/>
          </a:xfrm>
          <a:prstGeom prst="rect">
            <a:avLst/>
          </a:prstGeom>
          <a:ln>
            <a:noFill/>
          </a:ln>
          <a:extLst>
            <a:ext uri="{53640926-AAD7-44D8-BBD7-CCE9431645EC}">
              <a14:shadowObscured xmlns:a14="http://schemas.microsoft.com/office/drawing/2010/main"/>
            </a:ext>
          </a:extLst>
        </p:spPr>
      </p:pic>
      <p:pic>
        <p:nvPicPr>
          <p:cNvPr id="12" name="תמונה 5" descr="pageMaxim-03"/>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5647" t="15659"/>
          <a:stretch/>
        </p:blipFill>
        <p:spPr bwMode="auto">
          <a:xfrm>
            <a:off x="1977426" y="6298676"/>
            <a:ext cx="1069900" cy="50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תמונה 5" descr="pageMaxim-03"/>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2109" t="35294" r="82116"/>
          <a:stretch/>
        </p:blipFill>
        <p:spPr bwMode="auto">
          <a:xfrm>
            <a:off x="0" y="6294462"/>
            <a:ext cx="678701" cy="53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http://upload.wikimedia.org/wikipedia/commons/7/72/Lod_COA.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179465" y="6360206"/>
            <a:ext cx="350328" cy="44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תמונה 14" descr="new%20way-logo%20color%20(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07276" y="6321719"/>
            <a:ext cx="482167" cy="495943"/>
          </a:xfrm>
          <a:prstGeom prst="rect">
            <a:avLst/>
          </a:prstGeom>
          <a:noFill/>
        </p:spPr>
      </p:pic>
      <p:cxnSp>
        <p:nvCxnSpPr>
          <p:cNvPr id="16" name="מחבר ישר 15"/>
          <p:cNvCxnSpPr/>
          <p:nvPr userDrawn="1"/>
        </p:nvCxnSpPr>
        <p:spPr>
          <a:xfrm>
            <a:off x="251520" y="6241504"/>
            <a:ext cx="8640960" cy="0"/>
          </a:xfrm>
          <a:prstGeom prst="line">
            <a:avLst/>
          </a:prstGeom>
        </p:spPr>
        <p:style>
          <a:lnRef idx="2">
            <a:schemeClr val="accent4"/>
          </a:lnRef>
          <a:fillRef idx="0">
            <a:schemeClr val="accent4"/>
          </a:fillRef>
          <a:effectRef idx="1">
            <a:schemeClr val="accent4"/>
          </a:effectRef>
          <a:fontRef idx="minor">
            <a:schemeClr val="tx1"/>
          </a:fontRef>
        </p:style>
      </p:cxnSp>
      <p:sp>
        <p:nvSpPr>
          <p:cNvPr id="17" name="כותרת 1"/>
          <p:cNvSpPr txBox="1">
            <a:spLocks/>
          </p:cNvSpPr>
          <p:nvPr userDrawn="1"/>
        </p:nvSpPr>
        <p:spPr>
          <a:xfrm>
            <a:off x="3457972" y="6315942"/>
            <a:ext cx="5794735" cy="546200"/>
          </a:xfrm>
          <a:prstGeom prst="rect">
            <a:avLst/>
          </a:prstGeom>
          <a:ln>
            <a:noFill/>
          </a:ln>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algn="ct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פרויקט משותף בין בית ספר </a:t>
            </a:r>
            <a:r>
              <a:rPr lang="he-IL" sz="1200" b="1" dirty="0" err="1" smtClean="0">
                <a:ln w="17780" cmpd="sng">
                  <a:noFill/>
                  <a:prstDash val="solid"/>
                  <a:miter lim="800000"/>
                </a:ln>
                <a:solidFill>
                  <a:srgbClr val="C00000"/>
                </a:solidFill>
                <a:effectLst>
                  <a:outerShdw blurRad="55000" dist="50800" dir="5400000" algn="tl">
                    <a:srgbClr val="000000">
                      <a:alpha val="33000"/>
                    </a:srgbClr>
                  </a:outerShdw>
                </a:effectLst>
              </a:rPr>
              <a:t>דרכא</a:t>
            </a:r>
            <a:r>
              <a:rPr lang="he-IL" sz="1200" b="1" dirty="0" smtClean="0">
                <a:ln w="17780" cmpd="sng">
                  <a:noFill/>
                  <a:prstDash val="solid"/>
                  <a:miter lim="800000"/>
                </a:ln>
                <a:solidFill>
                  <a:srgbClr val="C00000"/>
                </a:solidFill>
                <a:effectLst>
                  <a:outerShdw blurRad="55000" dist="50800" dir="5400000" algn="tl">
                    <a:srgbClr val="000000">
                      <a:alpha val="33000"/>
                    </a:srgbClr>
                  </a:outerShdw>
                </a:effectLst>
              </a:rPr>
              <a:t> על שם מקסים לוי ובית ספר סט. ג'ורג'</a:t>
            </a:r>
            <a:endParaRPr lang="he-IL" sz="1200" b="1" dirty="0">
              <a:ln w="17780" cmpd="sng">
                <a:noFill/>
                <a:prstDash val="solid"/>
                <a:miter lim="800000"/>
              </a:ln>
              <a:solidFill>
                <a:srgbClr val="C00000"/>
              </a:solidFill>
              <a:effectLst>
                <a:outerShdw blurRad="55000" dist="50800" dir="5400000" algn="tl">
                  <a:srgbClr val="000000">
                    <a:alpha val="33000"/>
                  </a:srgbClr>
                </a:outerShdw>
              </a:effectLst>
            </a:endParaRPr>
          </a:p>
        </p:txBody>
      </p:sp>
      <p:sp>
        <p:nvSpPr>
          <p:cNvPr id="18" name="כותרת משנה 2"/>
          <p:cNvSpPr txBox="1">
            <a:spLocks/>
          </p:cNvSpPr>
          <p:nvPr userDrawn="1"/>
        </p:nvSpPr>
        <p:spPr>
          <a:xfrm>
            <a:off x="4067944" y="6544394"/>
            <a:ext cx="4318248" cy="288032"/>
          </a:xfrm>
          <a:prstGeom prst="rect">
            <a:avLst/>
          </a:prstGeom>
        </p:spPr>
        <p:txBody>
          <a:bodyPr>
            <a:scene3d>
              <a:camera prst="orthographicFront"/>
              <a:lightRig rig="balanced" dir="t">
                <a:rot lat="0" lon="0" rev="2100000"/>
              </a:lightRig>
            </a:scene3d>
            <a:sp3d extrusionH="57150" prstMaterial="metal">
              <a:bevelT w="38100" h="25400"/>
              <a:contourClr>
                <a:schemeClr val="bg2"/>
              </a:contourClr>
            </a:sp3d>
          </a:bodyPr>
          <a:lst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ctr">
              <a:buNone/>
            </a:pPr>
            <a:r>
              <a:rPr lang="he-IL" sz="1200" b="1" dirty="0" smtClean="0">
                <a:ln w="50800"/>
                <a:solidFill>
                  <a:schemeClr val="bg1">
                    <a:shade val="50000"/>
                  </a:schemeClr>
                </a:solidFill>
              </a:rPr>
              <a:t>בהנחיית עמותת 'אפשר אחרת', לוד 2014-2015</a:t>
            </a:r>
            <a:endParaRPr lang="he-IL" sz="1200" b="1" dirty="0">
              <a:ln w="50800"/>
              <a:solidFill>
                <a:schemeClr val="bg1">
                  <a:shade val="50000"/>
                </a:schemeClr>
              </a:solidFill>
            </a:endParaRPr>
          </a:p>
        </p:txBody>
      </p:sp>
    </p:spTree>
    <p:extLst>
      <p:ext uri="{BB962C8B-B14F-4D97-AF65-F5344CB8AC3E}">
        <p14:creationId xmlns:p14="http://schemas.microsoft.com/office/powerpoint/2010/main" val="3755172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49754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4" r:id="rId3"/>
  </p:sldLayoutIdLst>
  <p:transition advClick="0" advTm="8000"/>
  <p:timing>
    <p:tnLst>
      <p:par>
        <p:cTn id="1" dur="indefinite" restart="never" nodeType="tmRoot"/>
      </p:par>
    </p:tnLst>
  </p:timing>
  <p:txStyles>
    <p:title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p:titleStyle>
    <p:body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jpeg"/></Relationships>
</file>

<file path=ppt/slides/_rels/slide11.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 Id="rId5" Type="http://schemas.openxmlformats.org/officeDocument/2006/relationships/image" Target="../media/image25.jpeg"/><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xml"/><Relationship Id="rId5" Type="http://schemas.openxmlformats.org/officeDocument/2006/relationships/image" Target="../media/image34.jpeg"/><Relationship Id="rId4" Type="http://schemas.openxmlformats.org/officeDocument/2006/relationships/image" Target="../media/image33.jpeg"/></Relationships>
</file>

<file path=ppt/slides/_rels/slide7.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 Id="rId5" Type="http://schemas.openxmlformats.org/officeDocument/2006/relationships/image" Target="../media/image49.gif"/><Relationship Id="rId4" Type="http://schemas.openxmlformats.org/officeDocument/2006/relationships/image" Target="../media/image4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מלבן 3"/>
          <p:cNvSpPr/>
          <p:nvPr/>
        </p:nvSpPr>
        <p:spPr>
          <a:xfrm>
            <a:off x="0" y="5708192"/>
            <a:ext cx="7366000" cy="11498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5" name="כותרת 1"/>
          <p:cNvSpPr txBox="1">
            <a:spLocks/>
          </p:cNvSpPr>
          <p:nvPr/>
        </p:nvSpPr>
        <p:spPr>
          <a:xfrm>
            <a:off x="0" y="3957638"/>
            <a:ext cx="7524750" cy="984250"/>
          </a:xfrm>
          <a:prstGeom prst="rect">
            <a:avLst/>
          </a:prstGeom>
          <a:ln>
            <a:noFill/>
          </a:ln>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Century Gothic" pitchFamily="34" charset="0"/>
                <a:ea typeface="Gisha"/>
                <a:cs typeface="Gisha" pitchFamily="34" charset="-79"/>
              </a:defRPr>
            </a:lvl2pPr>
            <a:lvl3pPr marL="484188" indent="-484188" algn="l" rtl="1" eaLnBrk="0" fontAlgn="base" hangingPunct="0">
              <a:spcBef>
                <a:spcPct val="0"/>
              </a:spcBef>
              <a:spcAft>
                <a:spcPct val="0"/>
              </a:spcAft>
              <a:defRPr sz="4200">
                <a:solidFill>
                  <a:srgbClr val="FF5C9C"/>
                </a:solidFill>
                <a:latin typeface="Century Gothic" pitchFamily="34" charset="0"/>
                <a:ea typeface="Gisha"/>
                <a:cs typeface="Gisha" pitchFamily="34" charset="-79"/>
              </a:defRPr>
            </a:lvl3pPr>
            <a:lvl4pPr marL="484188" indent="-484188" algn="l" rtl="1" eaLnBrk="0" fontAlgn="base" hangingPunct="0">
              <a:spcBef>
                <a:spcPct val="0"/>
              </a:spcBef>
              <a:spcAft>
                <a:spcPct val="0"/>
              </a:spcAft>
              <a:defRPr sz="4200">
                <a:solidFill>
                  <a:srgbClr val="FF5C9C"/>
                </a:solidFill>
                <a:latin typeface="Century Gothic" pitchFamily="34" charset="0"/>
                <a:ea typeface="Gisha"/>
                <a:cs typeface="Gisha" pitchFamily="34" charset="-79"/>
              </a:defRPr>
            </a:lvl4pPr>
            <a:lvl5pPr marL="484188" indent="-484188" algn="l" rtl="1" eaLnBrk="0" fontAlgn="base" hangingPunct="0">
              <a:spcBef>
                <a:spcPct val="0"/>
              </a:spcBef>
              <a:spcAft>
                <a:spcPct val="0"/>
              </a:spcAft>
              <a:defRPr sz="4200">
                <a:solidFill>
                  <a:srgbClr val="FF5C9C"/>
                </a:solidFill>
                <a:latin typeface="Century Gothic" pitchFamily="34" charset="0"/>
                <a:ea typeface="Gisha"/>
                <a:cs typeface="Gisha" pitchFamily="34" charset="-79"/>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marL="0" indent="0" algn="ctr" eaLnBrk="1" fontAlgn="auto" hangingPunct="1">
              <a:spcAft>
                <a:spcPts val="0"/>
              </a:spcAft>
              <a:defRPr/>
            </a:pPr>
            <a:endParaRPr lang="he-IL" sz="2000" b="1" u="sng" dirty="0" smtClean="0">
              <a:ln w="6350">
                <a:noFill/>
              </a:ln>
              <a:solidFill>
                <a:srgbClr val="262626">
                  <a:lumMod val="75000"/>
                  <a:lumOff val="25000"/>
                </a:srgbClr>
              </a:solidFill>
              <a:effectLst/>
              <a:latin typeface="Alef" pitchFamily="2" charset="-79"/>
              <a:ea typeface="+mj-ea"/>
              <a:cs typeface="Alef" pitchFamily="2" charset="-79"/>
            </a:endParaRPr>
          </a:p>
        </p:txBody>
      </p:sp>
      <p:sp>
        <p:nvSpPr>
          <p:cNvPr id="3" name="מלבן 2"/>
          <p:cNvSpPr/>
          <p:nvPr/>
        </p:nvSpPr>
        <p:spPr>
          <a:xfrm>
            <a:off x="611560" y="692696"/>
            <a:ext cx="6624736" cy="33843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כותרת 1"/>
          <p:cNvSpPr txBox="1">
            <a:spLocks/>
          </p:cNvSpPr>
          <p:nvPr/>
        </p:nvSpPr>
        <p:spPr>
          <a:xfrm>
            <a:off x="0" y="476672"/>
            <a:ext cx="7524750" cy="1470025"/>
          </a:xfrm>
          <a:prstGeom prst="rect">
            <a:avLst/>
          </a:prstGeom>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algn="ctr"/>
            <a:r>
              <a:rPr lang="he-IL"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rPr>
              <a:t>פרויקט משותף</a:t>
            </a:r>
          </a:p>
          <a:p>
            <a:pPr algn="ctr"/>
            <a:r>
              <a:rPr lang="he-IL"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rPr>
              <a:t>בין בית ספר </a:t>
            </a:r>
            <a:r>
              <a:rPr lang="he-IL" b="1" dirty="0" err="1"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rPr>
              <a:t>דרכא</a:t>
            </a:r>
            <a:endParaRPr lang="he-IL"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endParaRPr>
          </a:p>
          <a:p>
            <a:pPr algn="ctr"/>
            <a:r>
              <a:rPr lang="he-IL"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rPr>
              <a:t>על שם מקסים לוי</a:t>
            </a:r>
          </a:p>
          <a:p>
            <a:pPr algn="ctr"/>
            <a:r>
              <a:rPr lang="he-IL"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rPr>
              <a:t>ובית ספר סט. ג'ורג'</a:t>
            </a:r>
            <a:endParaRPr lang="he-IL"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endParaRPr>
          </a:p>
        </p:txBody>
      </p:sp>
      <p:sp>
        <p:nvSpPr>
          <p:cNvPr id="10" name="כותרת משנה 2"/>
          <p:cNvSpPr txBox="1">
            <a:spLocks/>
          </p:cNvSpPr>
          <p:nvPr/>
        </p:nvSpPr>
        <p:spPr>
          <a:xfrm>
            <a:off x="685800" y="3573016"/>
            <a:ext cx="6400800" cy="1440160"/>
          </a:xfrm>
          <a:prstGeom prst="rect">
            <a:avLst/>
          </a:prstGeom>
        </p:spPr>
        <p:txBody>
          <a:bodyPr>
            <a:scene3d>
              <a:camera prst="orthographicFront"/>
              <a:lightRig rig="balanced" dir="t">
                <a:rot lat="0" lon="0" rev="2100000"/>
              </a:lightRig>
            </a:scene3d>
            <a:sp3d extrusionH="57150" prstMaterial="metal">
              <a:bevelT w="38100" h="25400"/>
              <a:contourClr>
                <a:schemeClr val="bg2"/>
              </a:contourClr>
            </a:sp3d>
          </a:bodyPr>
          <a:lst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65087" indent="0" algn="ctr">
              <a:buNone/>
            </a:pPr>
            <a:r>
              <a:rPr lang="he-IL" b="1" dirty="0" smtClean="0">
                <a:ln w="50800"/>
                <a:solidFill>
                  <a:schemeClr val="bg1">
                    <a:shade val="50000"/>
                  </a:schemeClr>
                </a:solidFill>
              </a:rPr>
              <a:t>בהנחיית עמותת 'אפשר אחרת'</a:t>
            </a:r>
          </a:p>
          <a:p>
            <a:pPr marL="65087" indent="0" algn="ctr">
              <a:buNone/>
            </a:pPr>
            <a:endParaRPr lang="he-IL" sz="2000" b="1" dirty="0" smtClean="0">
              <a:ln w="50800"/>
              <a:solidFill>
                <a:schemeClr val="bg1">
                  <a:shade val="50000"/>
                </a:schemeClr>
              </a:solidFill>
            </a:endParaRPr>
          </a:p>
          <a:p>
            <a:pPr marL="65087" indent="0" algn="ctr">
              <a:buNone/>
            </a:pPr>
            <a:r>
              <a:rPr lang="he-IL" sz="1800" b="1" dirty="0" smtClean="0">
                <a:ln w="50800"/>
                <a:solidFill>
                  <a:schemeClr val="bg1">
                    <a:shade val="50000"/>
                  </a:schemeClr>
                </a:solidFill>
              </a:rPr>
              <a:t>לוד 2014-2015</a:t>
            </a:r>
            <a:endParaRPr lang="he-IL" sz="1800" b="1" dirty="0">
              <a:ln w="50800"/>
              <a:solidFill>
                <a:schemeClr val="bg1">
                  <a:shade val="50000"/>
                </a:schemeClr>
              </a:solidFill>
            </a:endParaRPr>
          </a:p>
        </p:txBody>
      </p:sp>
      <p:pic>
        <p:nvPicPr>
          <p:cNvPr id="11" name="תמונה 10"/>
          <p:cNvPicPr/>
          <p:nvPr/>
        </p:nvPicPr>
        <p:blipFill rotWithShape="1">
          <a:blip r:embed="rId3"/>
          <a:srcRect l="37078" t="42122" r="38143" b="19936"/>
          <a:stretch/>
        </p:blipFill>
        <p:spPr bwMode="auto">
          <a:xfrm>
            <a:off x="2896766" y="5965208"/>
            <a:ext cx="1100128" cy="892791"/>
          </a:xfrm>
          <a:prstGeom prst="rect">
            <a:avLst/>
          </a:prstGeom>
          <a:ln>
            <a:noFill/>
          </a:ln>
          <a:extLst>
            <a:ext uri="{53640926-AAD7-44D8-BBD7-CCE9431645EC}">
              <a14:shadowObscured xmlns:a14="http://schemas.microsoft.com/office/drawing/2010/main"/>
            </a:ext>
          </a:extLst>
        </p:spPr>
      </p:pic>
      <p:pic>
        <p:nvPicPr>
          <p:cNvPr id="2050" name="תמונה 5" descr="pageMaxim-0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647" t="15659"/>
          <a:stretch/>
        </p:blipFill>
        <p:spPr bwMode="auto">
          <a:xfrm>
            <a:off x="4355976" y="5884670"/>
            <a:ext cx="1904750" cy="90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תמונה 5" descr="pageMaxim-0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109" t="35294" r="82116"/>
          <a:stretch/>
        </p:blipFill>
        <p:spPr bwMode="auto">
          <a:xfrm>
            <a:off x="0" y="5903012"/>
            <a:ext cx="1208294" cy="95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2" descr="http://upload.wikimedia.org/wikipedia/commons/7/72/Lod_COA.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40" y="5984461"/>
            <a:ext cx="623691"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תמונה 7" descr="new%20way-logo%20color%20(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62522" y="5961852"/>
            <a:ext cx="858404" cy="882930"/>
          </a:xfrm>
          <a:prstGeom prst="rect">
            <a:avLst/>
          </a:prstGeom>
          <a:noFill/>
        </p:spPr>
      </p:pic>
      <p:pic>
        <p:nvPicPr>
          <p:cNvPr id="2052"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l="75347" r="8508"/>
          <a:stretch/>
        </p:blipFill>
        <p:spPr bwMode="auto">
          <a:xfrm>
            <a:off x="7366000" y="-6495"/>
            <a:ext cx="1778001" cy="6883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144905"/>
      </p:ext>
    </p:extLst>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Akiva\Pictures\2014-12-21 אייפון 21-12-2014\אפשר אחרת\מפגש אוכל\22-04-15 06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3078" b="13008"/>
          <a:stretch/>
        </p:blipFill>
        <p:spPr bwMode="auto">
          <a:xfrm>
            <a:off x="254111" y="546949"/>
            <a:ext cx="4490222" cy="2152416"/>
          </a:xfrm>
          <a:prstGeom prst="roundRect">
            <a:avLst>
              <a:gd name="adj" fmla="val 8594"/>
            </a:avLst>
          </a:prstGeom>
          <a:solidFill>
            <a:srgbClr val="FFFFFF">
              <a:shade val="85000"/>
            </a:srgbClr>
          </a:solidFill>
          <a:ln>
            <a:solidFill>
              <a:schemeClr val="bg1"/>
            </a:solidFill>
          </a:ln>
          <a:effectLst/>
          <a:extLst/>
        </p:spPr>
      </p:pic>
      <p:pic>
        <p:nvPicPr>
          <p:cNvPr id="9219" name="Picture 3" descr="G:\Akiva\Pictures\2014-12-21 אייפון 21-12-2014\אפשר אחרת\מפגש אוכל\22-04-15 06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82133">
            <a:off x="898710" y="3244454"/>
            <a:ext cx="3496326" cy="2622245"/>
          </a:xfrm>
          <a:prstGeom prst="roundRect">
            <a:avLst>
              <a:gd name="adj" fmla="val 8594"/>
            </a:avLst>
          </a:prstGeom>
          <a:solidFill>
            <a:srgbClr val="FFFFFF">
              <a:shade val="85000"/>
            </a:srgbClr>
          </a:solidFill>
          <a:ln>
            <a:solidFill>
              <a:schemeClr val="bg1"/>
            </a:solidFill>
          </a:ln>
          <a:effectLst/>
          <a:extLst/>
        </p:spPr>
      </p:pic>
      <p:pic>
        <p:nvPicPr>
          <p:cNvPr id="9220" name="Picture 4" descr="G:\Akiva\Pictures\2014-12-21 אייפון 21-12-2014\אפשר אחרת\מפגש אוכל\22-04-15 06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93412">
            <a:off x="5472100" y="404664"/>
            <a:ext cx="3308156" cy="4410874"/>
          </a:xfrm>
          <a:prstGeom prst="roundRect">
            <a:avLst>
              <a:gd name="adj" fmla="val 8594"/>
            </a:avLst>
          </a:prstGeom>
          <a:solidFill>
            <a:srgbClr val="FFFFFF">
              <a:shade val="85000"/>
            </a:srgbClr>
          </a:solidFill>
          <a:ln>
            <a:solidFill>
              <a:schemeClr val="bg1"/>
            </a:solidFill>
          </a:ln>
          <a:effectLst/>
          <a:extLst/>
        </p:spPr>
      </p:pic>
      <p:pic>
        <p:nvPicPr>
          <p:cNvPr id="7170" name="Picture 2" descr="http://www.webweaver.nu/clipart/img/seasons/summer/bbq.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6056" y="5114905"/>
            <a:ext cx="1916460" cy="999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4682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מפגש הורים</a:t>
            </a:r>
          </a:p>
        </p:txBody>
      </p:sp>
      <p:sp>
        <p:nvSpPr>
          <p:cNvPr id="3" name="מציין מיקום תוכן 2"/>
          <p:cNvSpPr>
            <a:spLocks noGrp="1"/>
          </p:cNvSpPr>
          <p:nvPr>
            <p:ph idx="1"/>
          </p:nvPr>
        </p:nvSpPr>
        <p:spPr>
          <a:xfrm>
            <a:off x="179512" y="1424361"/>
            <a:ext cx="8661648" cy="4525963"/>
          </a:xfrm>
        </p:spPr>
        <p:txBody>
          <a:bodyPr>
            <a:normAutofit/>
          </a:bodyPr>
          <a:lstStyle/>
          <a:p>
            <a:pPr marL="0" indent="0">
              <a:lnSpc>
                <a:spcPct val="150000"/>
              </a:lnSpc>
              <a:buNone/>
            </a:pPr>
            <a:r>
              <a:rPr lang="he-IL" sz="2000" dirty="0">
                <a:solidFill>
                  <a:schemeClr val="bg1"/>
                </a:solidFill>
                <a:latin typeface="David" panose="020E0502060401010101" pitchFamily="34" charset="-79"/>
                <a:cs typeface="David" panose="020E0502060401010101" pitchFamily="34" charset="-79"/>
              </a:rPr>
              <a:t>במפגש ההורים גם ההורים חוו את השיח עם הצד השני מתוך תחום הדרמה. במשחקי מבטים והיכרות עברו ההורים לדבר </a:t>
            </a:r>
            <a:r>
              <a:rPr lang="he-IL" sz="2000" dirty="0" smtClean="0">
                <a:solidFill>
                  <a:schemeClr val="bg1"/>
                </a:solidFill>
                <a:latin typeface="David" panose="020E0502060401010101" pitchFamily="34" charset="-79"/>
                <a:cs typeface="David" panose="020E0502060401010101" pitchFamily="34" charset="-79"/>
              </a:rPr>
              <a:t>על </a:t>
            </a:r>
            <a:r>
              <a:rPr lang="he-IL" sz="2000" dirty="0">
                <a:solidFill>
                  <a:schemeClr val="bg1"/>
                </a:solidFill>
                <a:latin typeface="David" panose="020E0502060401010101" pitchFamily="34" charset="-79"/>
                <a:cs typeface="David" panose="020E0502060401010101" pitchFamily="34" charset="-79"/>
              </a:rPr>
              <a:t>תחומי העניין והפנאי. בנוסף, הביא כל הורה את המאכל האהוב על בנו/בתו וכלל המשתתפים סיימו את המפגש בארוחה טעימה.</a:t>
            </a:r>
          </a:p>
        </p:txBody>
      </p:sp>
      <p:pic>
        <p:nvPicPr>
          <p:cNvPr id="7170" name="Picture 2" descr="https://lh4.googleusercontent.com/-defxh_O92tk/VQ3W-dQviwI/AAAAAAAAAuY/nauh2GEJ7O0/w1358-h764-no/WP_20150319_00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676" r="24379"/>
          <a:stretch/>
        </p:blipFill>
        <p:spPr bwMode="auto">
          <a:xfrm>
            <a:off x="5288868" y="4801641"/>
            <a:ext cx="1200717" cy="1300436"/>
          </a:xfrm>
          <a:prstGeom prst="snip2DiagRect">
            <a:avLst/>
          </a:prstGeom>
          <a:solidFill>
            <a:srgbClr val="FFFFFF">
              <a:shade val="85000"/>
            </a:srgbClr>
          </a:solidFill>
          <a:ln w="5715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2" name="Picture 4" descr="https://lh4.googleusercontent.com/-ct7A3g0cOew/VQ3XGD0fhbI/AAAAAAAAAvg/JB7mfEefNdc/w1358-h764-no/WP_20150319_02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1659"/>
          <a:stretch/>
        </p:blipFill>
        <p:spPr bwMode="auto">
          <a:xfrm>
            <a:off x="666304" y="4718893"/>
            <a:ext cx="3960440" cy="1522711"/>
          </a:xfrm>
          <a:prstGeom prst="snip2DiagRect">
            <a:avLst/>
          </a:prstGeom>
          <a:solidFill>
            <a:srgbClr val="FFFFFF">
              <a:shade val="85000"/>
            </a:srgbClr>
          </a:solidFill>
          <a:ln w="5715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4" name="Picture 6" descr="https://lh4.googleusercontent.com/-KETLTDjQrF4/VQ3W-iUjKvI/AAAAAAAAAuM/XDJiJlnGy38/w1358-h764-no/WP_20150319_00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3928" y="3058815"/>
            <a:ext cx="2677096" cy="1506112"/>
          </a:xfrm>
          <a:prstGeom prst="snip2DiagRect">
            <a:avLst/>
          </a:prstGeom>
          <a:solidFill>
            <a:srgbClr val="FFFFFF">
              <a:shade val="85000"/>
            </a:srgbClr>
          </a:solidFill>
          <a:ln w="5715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6" name="Picture 8" descr="https://lh3.googleusercontent.com/-VK6YDv8MWhQ/VQ3XEcW0LPI/AAAAAAAAAvE/n5Evx-O3Ojk/w470-h835-no/WP_20150319_02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832"/>
          <a:stretch/>
        </p:blipFill>
        <p:spPr bwMode="auto">
          <a:xfrm>
            <a:off x="7020272" y="3123574"/>
            <a:ext cx="1801796" cy="2758294"/>
          </a:xfrm>
          <a:prstGeom prst="snip2DiagRect">
            <a:avLst/>
          </a:prstGeom>
          <a:solidFill>
            <a:srgbClr val="FFFFFF">
              <a:shade val="85000"/>
            </a:srgbClr>
          </a:solidFill>
          <a:ln w="5715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8" name="Picture 10" descr="https://lh4.googleusercontent.com/-l00gKnpWEhw/VQ3XDuc2MtI/AAAAAAAAAu4/IC-bQYajPS4/w1358-h764-no/WP_20150319_02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568" y="3021235"/>
            <a:ext cx="2699186" cy="1518540"/>
          </a:xfrm>
          <a:prstGeom prst="snip2DiagRect">
            <a:avLst/>
          </a:prstGeom>
          <a:solidFill>
            <a:srgbClr val="FFFFFF">
              <a:shade val="85000"/>
            </a:srgbClr>
          </a:solidFill>
          <a:ln w="5715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8194" name="Picture 2" descr="http://blogs.msdn.com/blogfiles/willy-peter_schaub/windowslivewriter/vstsrangerspositioningtherangersandproje_c852/clipart_of_16334_sm_2.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049" y="-33114"/>
            <a:ext cx="1675631" cy="1675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020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1"/>
          <p:cNvSpPr txBox="1">
            <a:spLocks/>
          </p:cNvSpPr>
          <p:nvPr/>
        </p:nvSpPr>
        <p:spPr>
          <a:xfrm>
            <a:off x="457200" y="-27384"/>
            <a:ext cx="8229600" cy="1143000"/>
          </a:xfrm>
          <a:prstGeom prst="rect">
            <a:avLst/>
          </a:prstGeom>
          <a:ln>
            <a:noFill/>
          </a:ln>
        </p:spPr>
        <p:txBody>
          <a:bodyPr/>
          <a:lstStyle>
            <a:lvl1pPr marL="484188" indent="-484188" algn="l" rtl="1"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Gisha"/>
                <a:cs typeface="+mj-cs"/>
              </a:defRPr>
            </a:lvl1pPr>
            <a:lvl2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2pPr>
            <a:lvl3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3pPr>
            <a:lvl4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4pPr>
            <a:lvl5pPr marL="484188" indent="-484188" algn="l" rtl="1" eaLnBrk="0" fontAlgn="base" hangingPunct="0">
              <a:spcBef>
                <a:spcPct val="0"/>
              </a:spcBef>
              <a:spcAft>
                <a:spcPct val="0"/>
              </a:spcAft>
              <a:defRPr sz="4200">
                <a:solidFill>
                  <a:srgbClr val="FF5C9C"/>
                </a:solidFill>
                <a:latin typeface="Tahoma" pitchFamily="34" charset="0"/>
                <a:ea typeface="Gisha"/>
                <a:cs typeface="Tahoma" pitchFamily="34" charset="0"/>
              </a:defRPr>
            </a:lvl5pPr>
            <a:lvl6pPr marL="941388" algn="l" rtl="1" fontAlgn="base">
              <a:spcBef>
                <a:spcPct val="0"/>
              </a:spcBef>
              <a:spcAft>
                <a:spcPct val="0"/>
              </a:spcAft>
              <a:defRPr sz="4200">
                <a:solidFill>
                  <a:srgbClr val="FF5C9C"/>
                </a:solidFill>
                <a:latin typeface="Century Gothic" pitchFamily="34" charset="0"/>
                <a:cs typeface="Gisha" pitchFamily="34" charset="-79"/>
              </a:defRPr>
            </a:lvl6pPr>
            <a:lvl7pPr marL="1398588" algn="l" rtl="1" fontAlgn="base">
              <a:spcBef>
                <a:spcPct val="0"/>
              </a:spcBef>
              <a:spcAft>
                <a:spcPct val="0"/>
              </a:spcAft>
              <a:defRPr sz="4200">
                <a:solidFill>
                  <a:srgbClr val="FF5C9C"/>
                </a:solidFill>
                <a:latin typeface="Century Gothic" pitchFamily="34" charset="0"/>
                <a:cs typeface="Gisha" pitchFamily="34" charset="-79"/>
              </a:defRPr>
            </a:lvl7pPr>
            <a:lvl8pPr marL="1855788" algn="l" rtl="1" fontAlgn="base">
              <a:spcBef>
                <a:spcPct val="0"/>
              </a:spcBef>
              <a:spcAft>
                <a:spcPct val="0"/>
              </a:spcAft>
              <a:defRPr sz="4200">
                <a:solidFill>
                  <a:srgbClr val="FF5C9C"/>
                </a:solidFill>
                <a:latin typeface="Century Gothic" pitchFamily="34" charset="0"/>
                <a:cs typeface="Gisha" pitchFamily="34" charset="-79"/>
              </a:defRPr>
            </a:lvl8pPr>
            <a:lvl9pPr marL="2312988" algn="l" rtl="1" fontAlgn="base">
              <a:spcBef>
                <a:spcPct val="0"/>
              </a:spcBef>
              <a:spcAft>
                <a:spcPct val="0"/>
              </a:spcAft>
              <a:defRPr sz="4200">
                <a:solidFill>
                  <a:srgbClr val="FF5C9C"/>
                </a:solidFill>
                <a:latin typeface="Century Gothic" pitchFamily="34" charset="0"/>
                <a:cs typeface="Gisha" pitchFamily="34" charset="-79"/>
              </a:defRPr>
            </a:lvl9pPr>
          </a:lstStyle>
          <a:p>
            <a:pPr marL="0" indent="0" algn="r" eaLnBrk="1" fontAlgn="auto" hangingPunct="1">
              <a:spcAft>
                <a:spcPts val="0"/>
              </a:spcAft>
            </a:pPr>
            <a:r>
              <a:rPr lang="he-IL" sz="4400" dirty="0" smtClean="0">
                <a:ln w="6350">
                  <a:noFill/>
                </a:ln>
                <a:solidFill>
                  <a:prstClr val="white"/>
                </a:solidFill>
                <a:effectLst/>
                <a:latin typeface="Alef" pitchFamily="2" charset="-79"/>
                <a:ea typeface="+mj-ea"/>
                <a:cs typeface="Alef" pitchFamily="2" charset="-79"/>
              </a:rPr>
              <a:t>מפגש מורים</a:t>
            </a:r>
            <a:endParaRPr lang="he-IL" sz="4400" dirty="0">
              <a:ln w="6350">
                <a:noFill/>
              </a:ln>
              <a:solidFill>
                <a:prstClr val="white"/>
              </a:solidFill>
              <a:effectLst/>
              <a:latin typeface="Alef" pitchFamily="2" charset="-79"/>
              <a:ea typeface="+mj-ea"/>
              <a:cs typeface="Alef" pitchFamily="2" charset="-79"/>
            </a:endParaRPr>
          </a:p>
        </p:txBody>
      </p:sp>
      <p:sp>
        <p:nvSpPr>
          <p:cNvPr id="4" name="מציין מיקום תוכן 2"/>
          <p:cNvSpPr txBox="1">
            <a:spLocks/>
          </p:cNvSpPr>
          <p:nvPr/>
        </p:nvSpPr>
        <p:spPr>
          <a:xfrm>
            <a:off x="22110" y="1240160"/>
            <a:ext cx="8977046" cy="2404864"/>
          </a:xfrm>
          <a:prstGeom prst="rect">
            <a:avLst/>
          </a:prstGeom>
        </p:spPr>
        <p:txBody>
          <a:bodyPr>
            <a:noAutofit/>
          </a:bodyPr>
          <a:lstStyle>
            <a:lvl1pPr marL="447675" indent="-382588" algn="r" rtl="1"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Gisha"/>
                <a:cs typeface="+mn-cs"/>
              </a:defRPr>
            </a:lvl1pPr>
            <a:lvl2pPr marL="822325" indent="-285750" algn="r" rtl="1"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Gisha"/>
                <a:cs typeface="+mn-cs"/>
              </a:defRPr>
            </a:lvl2pPr>
            <a:lvl3pPr marL="1104900" indent="-228600" algn="r" rtl="1"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Gisha"/>
                <a:cs typeface="+mn-cs"/>
              </a:defRPr>
            </a:lvl3pPr>
            <a:lvl4pPr marL="1371600" indent="-209550" algn="r" rtl="1"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Gisha"/>
                <a:cs typeface="+mn-cs"/>
              </a:defRPr>
            </a:lvl4pPr>
            <a:lvl5pPr marL="1600200" indent="-209550" algn="r" rtl="1"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Gish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a:lstStyle>
          <a:p>
            <a:pPr marL="0" indent="0">
              <a:lnSpc>
                <a:spcPct val="150000"/>
              </a:lnSpc>
              <a:buNone/>
            </a:pPr>
            <a:r>
              <a:rPr lang="he-IL" sz="2000" dirty="0">
                <a:solidFill>
                  <a:schemeClr val="bg1"/>
                </a:solidFill>
                <a:latin typeface="David" panose="020E0502060401010101" pitchFamily="34" charset="-79"/>
                <a:cs typeface="David" panose="020E0502060401010101" pitchFamily="34" charset="-79"/>
              </a:rPr>
              <a:t>במהלך מפגש בן שעתיים וחצי עברו המורים מספר פעילויות של היכרות תוך שימוש במשחקים ומתודות מעולם </a:t>
            </a:r>
            <a:r>
              <a:rPr lang="he-IL" sz="2000" dirty="0" smtClean="0">
                <a:solidFill>
                  <a:schemeClr val="bg1"/>
                </a:solidFill>
                <a:latin typeface="David" panose="020E0502060401010101" pitchFamily="34" charset="-79"/>
                <a:cs typeface="David" panose="020E0502060401010101" pitchFamily="34" charset="-79"/>
              </a:rPr>
              <a:t>התיאטרון ולאחר </a:t>
            </a:r>
            <a:r>
              <a:rPr lang="he-IL" sz="2000" dirty="0">
                <a:solidFill>
                  <a:schemeClr val="bg1"/>
                </a:solidFill>
                <a:latin typeface="David" panose="020E0502060401010101" pitchFamily="34" charset="-79"/>
                <a:cs typeface="David" panose="020E0502060401010101" pitchFamily="34" charset="-79"/>
              </a:rPr>
              <a:t>מכן העמיק השיח לרמה </a:t>
            </a:r>
            <a:r>
              <a:rPr lang="he-IL" sz="2000" dirty="0" smtClean="0">
                <a:solidFill>
                  <a:schemeClr val="bg1"/>
                </a:solidFill>
                <a:latin typeface="David" panose="020E0502060401010101" pitchFamily="34" charset="-79"/>
                <a:cs typeface="David" panose="020E0502060401010101" pitchFamily="34" charset="-79"/>
              </a:rPr>
              <a:t>הבינאישית. </a:t>
            </a:r>
            <a:r>
              <a:rPr lang="he-IL" sz="2000" dirty="0">
                <a:solidFill>
                  <a:schemeClr val="bg1"/>
                </a:solidFill>
                <a:latin typeface="David" panose="020E0502060401010101" pitchFamily="34" charset="-79"/>
                <a:cs typeface="David" panose="020E0502060401010101" pitchFamily="34" charset="-79"/>
              </a:rPr>
              <a:t>במהלך המפגש היה הומור רב ואווירה נעימה באופן מיוחד. על אף החששות שקדמו הצלחנו לדבר גם במילים אך גם במבטים ותנועות גוף. מחד הכרנו מאפיינים של תרבות אחרת אך את המשותף הרב לכולנו כמורים וכבני אדם. בסוף הפעילות שני הצדדים הביעו רצון לשתף פעולה גם ברמה המקצועית פדגוגית </a:t>
            </a:r>
            <a:r>
              <a:rPr lang="he-IL" sz="2000" dirty="0" smtClean="0">
                <a:solidFill>
                  <a:schemeClr val="bg1"/>
                </a:solidFill>
                <a:latin typeface="David" panose="020E0502060401010101" pitchFamily="34" charset="-79"/>
                <a:cs typeface="David" panose="020E0502060401010101" pitchFamily="34" charset="-79"/>
              </a:rPr>
              <a:t>בעתיד. </a:t>
            </a:r>
            <a:endParaRPr lang="he-IL" sz="2000" dirty="0">
              <a:solidFill>
                <a:schemeClr val="bg1"/>
              </a:solidFill>
              <a:latin typeface="David" panose="020E0502060401010101" pitchFamily="34" charset="-79"/>
              <a:cs typeface="David" panose="020E0502060401010101" pitchFamily="34" charset="-79"/>
            </a:endParaRPr>
          </a:p>
        </p:txBody>
      </p:sp>
      <p:pic>
        <p:nvPicPr>
          <p:cNvPr id="1026" name="Picture 2" descr="מציג את WP_20141112_01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825"/>
          <a:stretch/>
        </p:blipFill>
        <p:spPr bwMode="auto">
          <a:xfrm>
            <a:off x="4932040" y="4365104"/>
            <a:ext cx="3541354" cy="163706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8" name="Picture 14" descr="מציג את WP_20141112_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3799327"/>
            <a:ext cx="3583702" cy="201599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42" name="Picture 18" descr="http://www.building-spp.eu/uploads/meeting.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351" y="5293"/>
            <a:ext cx="1799539" cy="1349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300596"/>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מציג את WP_20141112_05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4379085"/>
            <a:ext cx="3031238" cy="17052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Picture 4" descr="מציג את WP_20141112_0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6156" y="3429000"/>
            <a:ext cx="4802338" cy="270152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8" descr="מציג את WP_20141112_05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487147"/>
            <a:ext cx="3292544" cy="18522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16" descr="מציג את WP_20141112_02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46981">
            <a:off x="3915323" y="468923"/>
            <a:ext cx="5033802" cy="283173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12" descr="תמונת 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291884">
            <a:off x="379417" y="375922"/>
            <a:ext cx="3486739" cy="196358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05136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מפגשים חד תרבותיים</a:t>
            </a:r>
          </a:p>
        </p:txBody>
      </p:sp>
      <p:sp>
        <p:nvSpPr>
          <p:cNvPr id="3" name="מציין מיקום תוכן 2"/>
          <p:cNvSpPr>
            <a:spLocks noGrp="1"/>
          </p:cNvSpPr>
          <p:nvPr>
            <p:ph idx="1"/>
          </p:nvPr>
        </p:nvSpPr>
        <p:spPr>
          <a:xfrm>
            <a:off x="22110" y="1412776"/>
            <a:ext cx="8977046" cy="2404864"/>
          </a:xfrm>
        </p:spPr>
        <p:txBody>
          <a:bodyPr>
            <a:normAutofit/>
          </a:bodyPr>
          <a:lstStyle/>
          <a:p>
            <a:pPr marL="0" indent="0">
              <a:lnSpc>
                <a:spcPct val="150000"/>
              </a:lnSpc>
              <a:buNone/>
            </a:pPr>
            <a:r>
              <a:rPr lang="he-IL" sz="2000" dirty="0" smtClean="0">
                <a:solidFill>
                  <a:schemeClr val="bg1"/>
                </a:solidFill>
                <a:latin typeface="David" panose="020E0502060401010101" pitchFamily="34" charset="-79"/>
                <a:cs typeface="David" panose="020E0502060401010101" pitchFamily="34" charset="-79"/>
              </a:rPr>
              <a:t>במפגשים אלו הציפו התלמידים את חששותיהם ואת ציפיותיהם: " מה יחשבו אם אדבר מהר ולא יבינו אותי", "מה אחשוב אם ידברו בערבית/עברית ולא אבין?", "על מה נדבר?", "שלא יחשבו שאנחנו שונאים אותם". כל כיתה כתבה מכתב אל הכיתה השנייה לקראת המפגשים המשותפים. בנוסף לכך חוו התלמידים שיטות של "שיחה" ופיתוח אמון בדרכים לא וורבליות.</a:t>
            </a:r>
            <a:endParaRPr lang="he-IL" sz="2000" dirty="0">
              <a:solidFill>
                <a:schemeClr val="bg1"/>
              </a:solidFill>
              <a:latin typeface="David" panose="020E0502060401010101" pitchFamily="34" charset="-79"/>
              <a:cs typeface="David" panose="020E0502060401010101" pitchFamily="34" charset="-79"/>
            </a:endParaRPr>
          </a:p>
        </p:txBody>
      </p:sp>
      <p:pic>
        <p:nvPicPr>
          <p:cNvPr id="2050" name="Picture 2" descr="G:\Akiva\Pictures\2014-12-21 אייפון 21-12-2014\אפשר אחרת\חד תרבותי.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200052">
            <a:off x="708530" y="3525461"/>
            <a:ext cx="1942993" cy="26013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descr="G:\Akiva\Pictures\2014-12-21 אייפון 21-12-2014\אפשר אחרת\חד תרבותי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200052">
            <a:off x="3801965" y="3651096"/>
            <a:ext cx="1716575" cy="2298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2" name="Picture 4" descr="G:\Akiva\Pictures\2014-12-21 אייפון 21-12-2014\אפשר אחרת\חד תרבותי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200052">
            <a:off x="6396139" y="3569670"/>
            <a:ext cx="1863320" cy="24946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4" name="Picture 4" descr="https://tgimdigitalpublishing.files.wordpress.com/2011/03/clipart_of_16339_sm_2_8.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3" y="-744"/>
            <a:ext cx="2328946" cy="1746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961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מפגשי דרמה</a:t>
            </a:r>
          </a:p>
        </p:txBody>
      </p:sp>
      <p:sp>
        <p:nvSpPr>
          <p:cNvPr id="3" name="מציין מיקום תוכן 2"/>
          <p:cNvSpPr>
            <a:spLocks noGrp="1"/>
          </p:cNvSpPr>
          <p:nvPr>
            <p:ph idx="1"/>
          </p:nvPr>
        </p:nvSpPr>
        <p:spPr>
          <a:xfrm>
            <a:off x="751628" y="1340768"/>
            <a:ext cx="8229600" cy="4525963"/>
          </a:xfrm>
        </p:spPr>
        <p:txBody>
          <a:bodyPr>
            <a:normAutofit/>
          </a:bodyPr>
          <a:lstStyle/>
          <a:p>
            <a:pPr marL="0" indent="0">
              <a:lnSpc>
                <a:spcPct val="150000"/>
              </a:lnSpc>
              <a:buNone/>
            </a:pPr>
            <a:r>
              <a:rPr lang="he-IL" sz="2000" dirty="0">
                <a:solidFill>
                  <a:schemeClr val="bg1"/>
                </a:solidFill>
                <a:latin typeface="David" panose="020E0502060401010101" pitchFamily="34" charset="-79"/>
                <a:cs typeface="David" panose="020E0502060401010101" pitchFamily="34" charset="-79"/>
              </a:rPr>
              <a:t>במפגשים אלו סיפרו התלמידים על עצמם והציגו את הסיפורים תוך החלפת תפקידים בזוגות מעורבים. הם הציגו חפץ משמעותי שקשור לתרבות שלהם וניהלו שיח על הנושאים שעלו. כמו כן הגו </a:t>
            </a:r>
            <a:r>
              <a:rPr lang="he-IL" sz="2000" dirty="0" smtClean="0">
                <a:solidFill>
                  <a:schemeClr val="bg1"/>
                </a:solidFill>
                <a:latin typeface="David" panose="020E0502060401010101" pitchFamily="34" charset="-79"/>
                <a:cs typeface="David" panose="020E0502060401010101" pitchFamily="34" charset="-79"/>
              </a:rPr>
              <a:t>פרויקטים </a:t>
            </a:r>
            <a:r>
              <a:rPr lang="he-IL" sz="2000" dirty="0">
                <a:solidFill>
                  <a:schemeClr val="bg1"/>
                </a:solidFill>
                <a:latin typeface="David" panose="020E0502060401010101" pitchFamily="34" charset="-79"/>
                <a:cs typeface="David" panose="020E0502060401010101" pitchFamily="34" charset="-79"/>
              </a:rPr>
              <a:t>משותפים אפשריים כמו מסעדה משותפת.</a:t>
            </a:r>
          </a:p>
        </p:txBody>
      </p:sp>
      <p:pic>
        <p:nvPicPr>
          <p:cNvPr id="3074" name="Picture 2" descr="G:\Akiva\Pictures\2014-12-21 אייפון 21-12-2014\אפשר אחרת\מפגש ראשון\אייפון 21-12-2014 11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4195983"/>
            <a:ext cx="2777424" cy="2074495"/>
          </a:xfrm>
          <a:prstGeom prst="roundRect">
            <a:avLst>
              <a:gd name="adj" fmla="val 16667"/>
            </a:avLst>
          </a:prstGeom>
          <a:ln>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5" name="Picture 3" descr="G:\Akiva\Pictures\2014-12-21 אייפון 21-12-2014\אפשר אחרת\מפגש ראשון\אייפון 21-12-2014 113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8468" y="2878336"/>
            <a:ext cx="2574012" cy="1922565"/>
          </a:xfrm>
          <a:prstGeom prst="roundRect">
            <a:avLst>
              <a:gd name="adj" fmla="val 16667"/>
            </a:avLst>
          </a:prstGeom>
          <a:ln>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6" name="Picture 4" descr="G:\Akiva\Pictures\2014-12-21 אייפון 21-12-2014\אפשר אחרת\מפגש ראשון\אייפון 21-12-2014 113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2885327"/>
            <a:ext cx="2749388" cy="2053556"/>
          </a:xfrm>
          <a:prstGeom prst="roundRect">
            <a:avLst>
              <a:gd name="adj" fmla="val 16667"/>
            </a:avLst>
          </a:prstGeom>
          <a:ln>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077" name="Picture 5" descr="G:\Akiva\Pictures\2014-12-21 אייפון 21-12-2014\אפשר אחרת\מפגש ראשון\אייפון 21-12-2014 11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4523698"/>
            <a:ext cx="2365682" cy="1766961"/>
          </a:xfrm>
          <a:prstGeom prst="roundRect">
            <a:avLst>
              <a:gd name="adj" fmla="val 16667"/>
            </a:avLst>
          </a:prstGeom>
          <a:ln>
            <a:solidFill>
              <a:schemeClr val="bg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8" name="Picture 2" descr="http://images.clipartpanda.com/relationship-clipart-CLIPART_OF_16525_SM_2.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5228" y="0"/>
            <a:ext cx="2075723" cy="1556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231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מפגש מוסיקה</a:t>
            </a:r>
          </a:p>
        </p:txBody>
      </p:sp>
      <p:sp>
        <p:nvSpPr>
          <p:cNvPr id="3" name="מציין מיקום תוכן 2"/>
          <p:cNvSpPr>
            <a:spLocks noGrp="1"/>
          </p:cNvSpPr>
          <p:nvPr>
            <p:ph idx="1"/>
          </p:nvPr>
        </p:nvSpPr>
        <p:spPr>
          <a:xfrm>
            <a:off x="683568" y="1351309"/>
            <a:ext cx="8229600" cy="4525963"/>
          </a:xfrm>
        </p:spPr>
        <p:txBody>
          <a:bodyPr>
            <a:normAutofit/>
          </a:bodyPr>
          <a:lstStyle/>
          <a:p>
            <a:pPr marL="0" indent="0">
              <a:lnSpc>
                <a:spcPct val="150000"/>
              </a:lnSpc>
              <a:buNone/>
            </a:pPr>
            <a:r>
              <a:rPr lang="he-IL" sz="2000" dirty="0">
                <a:solidFill>
                  <a:schemeClr val="bg1"/>
                </a:solidFill>
                <a:latin typeface="David" panose="020E0502060401010101" pitchFamily="34" charset="-79"/>
                <a:cs typeface="David" panose="020E0502060401010101" pitchFamily="34" charset="-79"/>
              </a:rPr>
              <a:t>התלמידים שמעו על תרבויות שונות וכלי נגינה מהעולם כולו, התנסו בנגינה ובנו יחד מקלות גשם וניגנו בהם יחד</a:t>
            </a:r>
            <a:r>
              <a:rPr lang="he-IL" sz="2000" dirty="0" smtClean="0">
                <a:solidFill>
                  <a:schemeClr val="bg1"/>
                </a:solidFill>
                <a:latin typeface="David" panose="020E0502060401010101" pitchFamily="34" charset="-79"/>
                <a:cs typeface="David" panose="020E0502060401010101" pitchFamily="34" charset="-79"/>
              </a:rPr>
              <a:t>. יצוין כי </a:t>
            </a:r>
            <a:r>
              <a:rPr lang="he-IL" sz="2000" dirty="0" err="1" smtClean="0">
                <a:solidFill>
                  <a:schemeClr val="bg1"/>
                </a:solidFill>
                <a:latin typeface="David" panose="020E0502060401010101" pitchFamily="34" charset="-79"/>
                <a:cs typeface="David" panose="020E0502060401010101" pitchFamily="34" charset="-79"/>
              </a:rPr>
              <a:t>במשובי</a:t>
            </a:r>
            <a:r>
              <a:rPr lang="he-IL" sz="2000" dirty="0" smtClean="0">
                <a:solidFill>
                  <a:schemeClr val="bg1"/>
                </a:solidFill>
                <a:latin typeface="David" panose="020E0502060401010101" pitchFamily="34" charset="-79"/>
                <a:cs typeface="David" panose="020E0502060401010101" pitchFamily="34" charset="-79"/>
              </a:rPr>
              <a:t> התלמידים צוין מפגש זה כמפגש שיא בו הצליחו להתגבר על השיח השפתי ולהרגיש חיבור אחר. מפגש זה התקיים בחנוכה, תוך הסבר קצר על מהות החג התלמידים הדליקו נרות ואכלו סופגניות.</a:t>
            </a:r>
            <a:endParaRPr lang="he-IL" sz="2000" dirty="0">
              <a:solidFill>
                <a:schemeClr val="bg1"/>
              </a:solidFill>
              <a:latin typeface="David" panose="020E0502060401010101" pitchFamily="34" charset="-79"/>
              <a:cs typeface="David" panose="020E0502060401010101" pitchFamily="34" charset="-79"/>
            </a:endParaRPr>
          </a:p>
        </p:txBody>
      </p:sp>
      <p:pic>
        <p:nvPicPr>
          <p:cNvPr id="4099" name="Picture 3" descr="G:\Akiva\Pictures\2014-12-21 אייפון 21-12-2014\אפשר אחרת\מפגש מוסיקה\אייפון 21-12-2014 14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53785">
            <a:off x="251520" y="3955685"/>
            <a:ext cx="2617904" cy="19553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100" name="Picture 4" descr="G:\Akiva\Pictures\2014-12-21 אייפון 21-12-2014\אפשר אחרת\מפגש מוסיקה\אייפון 21-12-2014 153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044"/>
          <a:stretch/>
        </p:blipFill>
        <p:spPr bwMode="auto">
          <a:xfrm rot="596484">
            <a:off x="5546490" y="3735745"/>
            <a:ext cx="3250302" cy="2038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102" name="Picture 6" descr="G:\Akiva\Pictures\2014-12-21 אייפון 21-12-2014\אפשר אחרת\מפגש מוסיקה\אייפון 21-12-2014 15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1877"/>
          <a:stretch/>
        </p:blipFill>
        <p:spPr bwMode="auto">
          <a:xfrm rot="21191313">
            <a:off x="3238647" y="3772350"/>
            <a:ext cx="2120614" cy="22180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3074" name="Picture 2" descr="http://www3.barringtonschools.org/BMS/ath-org/Documents/royalty-free-music-clipart-illustration-230172.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1894" b="25497"/>
          <a:stretch/>
        </p:blipFill>
        <p:spPr bwMode="auto">
          <a:xfrm>
            <a:off x="146753" y="0"/>
            <a:ext cx="2582921" cy="1426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504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G:\Akiva\Pictures\2014-12-21 אייפון 21-12-2014\אפשר אחרת\מפגש מוסיקה\אייפון 21-12-2014 149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54"/>
          <a:stretch/>
        </p:blipFill>
        <p:spPr bwMode="auto">
          <a:xfrm>
            <a:off x="539552" y="260648"/>
            <a:ext cx="3384376" cy="2134652"/>
          </a:xfrm>
          <a:prstGeom prst="rect">
            <a:avLst/>
          </a:prstGeom>
          <a:ln>
            <a:solidFill>
              <a:schemeClr val="bg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2" name="Picture 2" descr="G:\Akiva\Pictures\2014-12-21 אייפון 21-12-2014\אפשר אחרת\מפגש מוסיקה\אייפון 21-12-2014 150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1801"/>
          <a:stretch/>
        </p:blipFill>
        <p:spPr bwMode="auto">
          <a:xfrm>
            <a:off x="107504" y="2852936"/>
            <a:ext cx="2514960" cy="2969765"/>
          </a:xfrm>
          <a:prstGeom prst="rect">
            <a:avLst/>
          </a:prstGeom>
          <a:ln>
            <a:solidFill>
              <a:schemeClr val="bg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4" name="Picture 4" descr="G:\Akiva\Pictures\2014-12-21 אייפון 21-12-2014\אפשר אחרת\מפגש מוסיקה\אייפון 21-12-2014 150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7120"/>
          <a:stretch/>
        </p:blipFill>
        <p:spPr bwMode="auto">
          <a:xfrm>
            <a:off x="2915816" y="2708920"/>
            <a:ext cx="4031804" cy="2495864"/>
          </a:xfrm>
          <a:prstGeom prst="rect">
            <a:avLst/>
          </a:prstGeom>
          <a:ln>
            <a:solidFill>
              <a:schemeClr val="bg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5" name="Picture 5" descr="G:\Akiva\Pictures\2014-12-21 אייפון 21-12-2014\אפשר אחרת\מפגש מוסיקה\אייפון 21-12-2014 152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5142"/>
          <a:stretch/>
        </p:blipFill>
        <p:spPr bwMode="auto">
          <a:xfrm>
            <a:off x="4402252" y="402843"/>
            <a:ext cx="4321124" cy="2093312"/>
          </a:xfrm>
          <a:prstGeom prst="rect">
            <a:avLst/>
          </a:prstGeom>
          <a:ln>
            <a:solidFill>
              <a:schemeClr val="bg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2" name="Picture 4" descr="http://blog.myedapp.com/wp-content/uploads/2014/05/music-bar.jpg"/>
          <p:cNvPicPr>
            <a:picLocks noChangeAspect="1" noChangeArrowheads="1"/>
          </p:cNvPicPr>
          <p:nvPr/>
        </p:nvPicPr>
        <p:blipFill>
          <a:blip r:embed="rId6" cstate="print">
            <a:clrChange>
              <a:clrFrom>
                <a:srgbClr val="FFFDFC"/>
              </a:clrFrom>
              <a:clrTo>
                <a:srgbClr val="FFFDFC">
                  <a:alpha val="0"/>
                </a:srgbClr>
              </a:clrTo>
            </a:clrChange>
            <a:extLst>
              <a:ext uri="{28A0092B-C50C-407E-A947-70E740481C1C}">
                <a14:useLocalDpi xmlns:a14="http://schemas.microsoft.com/office/drawing/2010/main" val="0"/>
              </a:ext>
            </a:extLst>
          </a:blip>
          <a:srcRect/>
          <a:stretch>
            <a:fillRect/>
          </a:stretch>
        </p:blipFill>
        <p:spPr bwMode="auto">
          <a:xfrm>
            <a:off x="3266728" y="5204784"/>
            <a:ext cx="2610544" cy="100764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G:\Akiva\Pictures\2014-12-21 אייפון 21-12-2014\אפשר אחרת\מפגש מוסיקה\אייפון 21-12-2014 150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62814" y="4335355"/>
            <a:ext cx="2476848" cy="1849991"/>
          </a:xfrm>
          <a:prstGeom prst="rect">
            <a:avLst/>
          </a:prstGeom>
          <a:ln>
            <a:solidFill>
              <a:schemeClr val="bg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8882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קרקס</a:t>
            </a:r>
          </a:p>
        </p:txBody>
      </p:sp>
      <p:sp>
        <p:nvSpPr>
          <p:cNvPr id="3" name="מציין מיקום תוכן 2"/>
          <p:cNvSpPr>
            <a:spLocks noGrp="1"/>
          </p:cNvSpPr>
          <p:nvPr>
            <p:ph idx="1"/>
          </p:nvPr>
        </p:nvSpPr>
        <p:spPr>
          <a:xfrm>
            <a:off x="3210516" y="1412776"/>
            <a:ext cx="5717694" cy="4525963"/>
          </a:xfrm>
        </p:spPr>
        <p:txBody>
          <a:bodyPr>
            <a:normAutofit/>
          </a:bodyPr>
          <a:lstStyle/>
          <a:p>
            <a:pPr marL="0" indent="0">
              <a:buNone/>
            </a:pPr>
            <a:r>
              <a:rPr lang="he-IL" sz="2000" dirty="0">
                <a:solidFill>
                  <a:schemeClr val="bg1"/>
                </a:solidFill>
                <a:latin typeface="David" panose="020E0502060401010101" pitchFamily="34" charset="-79"/>
                <a:cs typeface="David" panose="020E0502060401010101" pitchFamily="34" charset="-79"/>
              </a:rPr>
              <a:t>פעלולני קרקס פלורנטין שבכפר הירוק הנחו את התלמידים לעבודה </a:t>
            </a:r>
            <a:r>
              <a:rPr lang="he-IL" sz="2000" dirty="0" smtClean="0">
                <a:solidFill>
                  <a:schemeClr val="bg1"/>
                </a:solidFill>
                <a:latin typeface="David" panose="020E0502060401010101" pitchFamily="34" charset="-79"/>
                <a:cs typeface="David" panose="020E0502060401010101" pitchFamily="34" charset="-79"/>
              </a:rPr>
              <a:t>משותפת, אשר מבוססת </a:t>
            </a:r>
            <a:r>
              <a:rPr lang="he-IL" sz="2000" dirty="0">
                <a:solidFill>
                  <a:schemeClr val="bg1"/>
                </a:solidFill>
                <a:latin typeface="David" panose="020E0502060401010101" pitchFamily="34" charset="-79"/>
                <a:cs typeface="David" panose="020E0502060401010101" pitchFamily="34" charset="-79"/>
              </a:rPr>
              <a:t>על שיתוף פעולה ומפתחת יחסי אמון באחר. </a:t>
            </a:r>
            <a:r>
              <a:rPr lang="he-IL" sz="2000" dirty="0" smtClean="0">
                <a:solidFill>
                  <a:schemeClr val="bg1"/>
                </a:solidFill>
                <a:latin typeface="David" panose="020E0502060401010101" pitchFamily="34" charset="-79"/>
                <a:cs typeface="David" panose="020E0502060401010101" pitchFamily="34" charset="-79"/>
              </a:rPr>
              <a:t>התלמידים </a:t>
            </a:r>
            <a:r>
              <a:rPr lang="he-IL" sz="2000" dirty="0">
                <a:solidFill>
                  <a:schemeClr val="bg1"/>
                </a:solidFill>
                <a:latin typeface="David" panose="020E0502060401010101" pitchFamily="34" charset="-79"/>
                <a:cs typeface="David" panose="020E0502060401010101" pitchFamily="34" charset="-79"/>
              </a:rPr>
              <a:t>התחלקו לקבוצות מעורבות ועבדו בתחנות שונות כגון טרפז, ג'גלינג, </a:t>
            </a:r>
            <a:r>
              <a:rPr lang="he-IL" sz="2000" dirty="0" err="1">
                <a:solidFill>
                  <a:schemeClr val="bg1"/>
                </a:solidFill>
                <a:latin typeface="David" panose="020E0502060401010101" pitchFamily="34" charset="-79"/>
                <a:cs typeface="David" panose="020E0502060401010101" pitchFamily="34" charset="-79"/>
              </a:rPr>
              <a:t>אקרובלנס</a:t>
            </a:r>
            <a:r>
              <a:rPr lang="he-IL" sz="2000" dirty="0">
                <a:solidFill>
                  <a:schemeClr val="bg1"/>
                </a:solidFill>
                <a:latin typeface="David" panose="020E0502060401010101" pitchFamily="34" charset="-79"/>
                <a:cs typeface="David" panose="020E0502060401010101" pitchFamily="34" charset="-79"/>
              </a:rPr>
              <a:t> ואקרובטיקה. </a:t>
            </a:r>
          </a:p>
          <a:p>
            <a:pPr marL="0" indent="0">
              <a:buNone/>
            </a:pPr>
            <a:endParaRPr lang="he-IL" sz="2000" dirty="0">
              <a:solidFill>
                <a:schemeClr val="bg1"/>
              </a:solidFill>
              <a:latin typeface="David" panose="020E0502060401010101" pitchFamily="34" charset="-79"/>
              <a:cs typeface="David" panose="020E0502060401010101" pitchFamily="34" charset="-79"/>
            </a:endParaRPr>
          </a:p>
        </p:txBody>
      </p:sp>
      <p:pic>
        <p:nvPicPr>
          <p:cNvPr id="6146" name="Picture 2" descr="G:\Akiva\Pictures\2014-12-21 אייפון 21-12-2014\אפשר אחרת\קרקס\אייפון 22 במרץ 6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628800"/>
            <a:ext cx="2988630" cy="2232248"/>
          </a:xfrm>
          <a:prstGeom prst="roundRect">
            <a:avLst>
              <a:gd name="adj" fmla="val 8594"/>
            </a:avLst>
          </a:prstGeom>
          <a:solidFill>
            <a:srgbClr val="FFFFFF">
              <a:shade val="85000"/>
            </a:srgbClr>
          </a:solidFill>
          <a:ln>
            <a:solidFill>
              <a:schemeClr val="bg1"/>
            </a:solidFill>
          </a:ln>
          <a:effectLst/>
          <a:extLst/>
        </p:spPr>
      </p:pic>
      <p:pic>
        <p:nvPicPr>
          <p:cNvPr id="6147" name="Picture 3" descr="G:\Akiva\Pictures\2014-12-21 אייפון 21-12-2014\אפשר אחרת\קרקס\אייפון 22 במרץ 58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3645024"/>
            <a:ext cx="3501612" cy="2615402"/>
          </a:xfrm>
          <a:prstGeom prst="roundRect">
            <a:avLst>
              <a:gd name="adj" fmla="val 8594"/>
            </a:avLst>
          </a:prstGeom>
          <a:solidFill>
            <a:srgbClr val="FFFFFF">
              <a:shade val="85000"/>
            </a:srgbClr>
          </a:solidFill>
          <a:ln>
            <a:solidFill>
              <a:schemeClr val="bg1"/>
            </a:solidFill>
          </a:ln>
          <a:effectLst/>
          <a:extLst/>
        </p:spPr>
      </p:pic>
      <p:pic>
        <p:nvPicPr>
          <p:cNvPr id="6148" name="Picture 4" descr="G:\Akiva\Pictures\2014-12-21 אייפון 21-12-2014\אפשר אחרת\קרקס\אייפון 22 במרץ 6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624" y="4077072"/>
            <a:ext cx="1533948" cy="2053715"/>
          </a:xfrm>
          <a:prstGeom prst="roundRect">
            <a:avLst>
              <a:gd name="adj" fmla="val 8594"/>
            </a:avLst>
          </a:prstGeom>
          <a:solidFill>
            <a:srgbClr val="FFFFFF">
              <a:shade val="85000"/>
            </a:srgbClr>
          </a:solidFill>
          <a:ln>
            <a:solidFill>
              <a:schemeClr val="bg1"/>
            </a:solidFill>
          </a:ln>
          <a:effectLst/>
          <a:extLst/>
        </p:spPr>
      </p:pic>
      <p:pic>
        <p:nvPicPr>
          <p:cNvPr id="6149" name="Picture 5" descr="G:\Akiva\Pictures\2014-12-21 אייפון 21-12-2014\אפשר אחרת\קרקס\אייפון 22 במרץ 59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2280" y="3212976"/>
            <a:ext cx="1828648" cy="2448272"/>
          </a:xfrm>
          <a:prstGeom prst="roundRect">
            <a:avLst>
              <a:gd name="adj" fmla="val 8594"/>
            </a:avLst>
          </a:prstGeom>
          <a:solidFill>
            <a:srgbClr val="FFFFFF">
              <a:shade val="85000"/>
            </a:srgbClr>
          </a:solidFill>
          <a:ln>
            <a:solidFill>
              <a:schemeClr val="bg1"/>
            </a:solidFill>
          </a:ln>
          <a:effectLst/>
          <a:extLst/>
        </p:spPr>
      </p:pic>
      <p:pic>
        <p:nvPicPr>
          <p:cNvPr id="1026" name="Picture 2" descr="http://cache3.asset-cache.net/gc/455582155-flying-trapeze-circus-acrobats-gettyimages.jpg?v=1&amp;c=IWSAsset&amp;k=2&amp;d=6T9iu7IFdP5/OImJpz5t82uJCi8rFiK7vfkTiIjFW9U="/>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504" y="14114"/>
            <a:ext cx="3060638" cy="1245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6598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84"/>
            <a:ext cx="8229600" cy="1143000"/>
          </a:xfrm>
          <a:ln>
            <a:noFill/>
          </a:ln>
        </p:spPr>
        <p:txBody>
          <a:bodyPr/>
          <a:lstStyle/>
          <a:p>
            <a:pPr marL="0" indent="0" algn="r" eaLnBrk="1" fontAlgn="auto" hangingPunct="1">
              <a:spcAft>
                <a:spcPts val="0"/>
              </a:spcAft>
            </a:pPr>
            <a:r>
              <a:rPr lang="he-IL" sz="4400" dirty="0">
                <a:ln w="6350">
                  <a:noFill/>
                </a:ln>
                <a:solidFill>
                  <a:prstClr val="white"/>
                </a:solidFill>
                <a:effectLst/>
                <a:latin typeface="Alef" pitchFamily="2" charset="-79"/>
                <a:ea typeface="+mj-ea"/>
                <a:cs typeface="Alef" pitchFamily="2" charset="-79"/>
              </a:rPr>
              <a:t>תחרות "מאסטר שף"</a:t>
            </a:r>
          </a:p>
        </p:txBody>
      </p:sp>
      <p:sp>
        <p:nvSpPr>
          <p:cNvPr id="3" name="מציין מיקום תוכן 2"/>
          <p:cNvSpPr>
            <a:spLocks noGrp="1"/>
          </p:cNvSpPr>
          <p:nvPr>
            <p:ph idx="1"/>
          </p:nvPr>
        </p:nvSpPr>
        <p:spPr>
          <a:xfrm>
            <a:off x="683568" y="1461442"/>
            <a:ext cx="8229600" cy="4525963"/>
          </a:xfrm>
        </p:spPr>
        <p:txBody>
          <a:bodyPr>
            <a:normAutofit/>
          </a:bodyPr>
          <a:lstStyle/>
          <a:p>
            <a:pPr marL="0" indent="0">
              <a:lnSpc>
                <a:spcPct val="150000"/>
              </a:lnSpc>
              <a:buNone/>
            </a:pPr>
            <a:r>
              <a:rPr lang="he-IL" sz="2000" dirty="0">
                <a:solidFill>
                  <a:schemeClr val="bg1"/>
                </a:solidFill>
                <a:latin typeface="David" panose="020E0502060401010101" pitchFamily="34" charset="-79"/>
                <a:cs typeface="David" panose="020E0502060401010101" pitchFamily="34" charset="-79"/>
              </a:rPr>
              <a:t>התלמידים התארגנו מראש בקבוצות מעורבות, בחרו שם לקבוצה, הכינו תפריט שכלל שתי מנות והכינו רשימה של חומרי הגלם. ביום הפעילות בישלה כל קבוצה מאכלים שונים והציגה אותה בפני השופטים. הקבוצות נבחנו על שיתוף פעולה, יצירתיות, אסתטיקה, ניקיון </a:t>
            </a:r>
            <a:r>
              <a:rPr lang="he-IL" sz="2000" dirty="0" smtClean="0">
                <a:solidFill>
                  <a:schemeClr val="bg1"/>
                </a:solidFill>
                <a:latin typeface="David" panose="020E0502060401010101" pitchFamily="34" charset="-79"/>
                <a:cs typeface="David" panose="020E0502060401010101" pitchFamily="34" charset="-79"/>
              </a:rPr>
              <a:t>אזור </a:t>
            </a:r>
            <a:r>
              <a:rPr lang="he-IL" sz="2000" dirty="0">
                <a:solidFill>
                  <a:schemeClr val="bg1"/>
                </a:solidFill>
                <a:latin typeface="David" panose="020E0502060401010101" pitchFamily="34" charset="-79"/>
                <a:cs typeface="David" panose="020E0502060401010101" pitchFamily="34" charset="-79"/>
              </a:rPr>
              <a:t>הבישול והתוצר הסופי.</a:t>
            </a:r>
          </a:p>
        </p:txBody>
      </p:sp>
      <p:pic>
        <p:nvPicPr>
          <p:cNvPr id="8194" name="Picture 2" descr="G:\Akiva\Pictures\2014-12-21 אייפון 21-12-2014\אפשר אחרת\מפגש אוכל\22-04-15 0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212976"/>
            <a:ext cx="3456384" cy="2592288"/>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195" name="Picture 3" descr="G:\Akiva\Pictures\2014-12-21 אייפון 21-12-2014\אפשר אחרת\מפגש אוכל\22-04-15 05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3577126"/>
            <a:ext cx="1811527" cy="2415369"/>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196" name="Picture 4" descr="G:\Akiva\Pictures\2014-12-21 אייפון 21-12-2014\אפשר אחרת\מפגש אוכל\22-04-15 05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3429000"/>
            <a:ext cx="2012807" cy="2683743"/>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6" name="Picture 2" descr="http://www.clipartbest.com/cliparts/Kcj/5dr/Kcj5drncq.gif"/>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504" y="21754"/>
            <a:ext cx="1368152" cy="1395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04121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התלהבות">
  <a:themeElements>
    <a:clrScheme name="דרכא">
      <a:dk1>
        <a:srgbClr val="262626"/>
      </a:dk1>
      <a:lt1>
        <a:sysClr val="window" lastClr="FFFFFF"/>
      </a:lt1>
      <a:dk2>
        <a:srgbClr val="283F6C"/>
      </a:dk2>
      <a:lt2>
        <a:srgbClr val="EEECE1"/>
      </a:lt2>
      <a:accent1>
        <a:srgbClr val="A23323"/>
      </a:accent1>
      <a:accent2>
        <a:srgbClr val="C85441"/>
      </a:accent2>
      <a:accent3>
        <a:srgbClr val="B12025"/>
      </a:accent3>
      <a:accent4>
        <a:srgbClr val="506D32"/>
      </a:accent4>
      <a:accent5>
        <a:srgbClr val="054463"/>
      </a:accent5>
      <a:accent6>
        <a:srgbClr val="F58720"/>
      </a:accent6>
      <a:hlink>
        <a:srgbClr val="283F6C"/>
      </a:hlink>
      <a:folHlink>
        <a:srgbClr val="054463"/>
      </a:folHlink>
    </a:clrScheme>
    <a:fontScheme name="רש&quot;י">
      <a:majorFont>
        <a:latin typeface="Tahoma"/>
        <a:ea typeface=""/>
        <a:cs typeface="Tahoma"/>
      </a:majorFont>
      <a:minorFont>
        <a:latin typeface="Tahoma"/>
        <a:ea typeface=""/>
        <a:cs typeface="Tahoma"/>
      </a:minorFont>
    </a:fontScheme>
    <a:fmtScheme name="זרימה">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905</TotalTime>
  <Words>405</Words>
  <Application>Microsoft Office PowerPoint</Application>
  <PresentationFormat>‫הצגה על המסך (4:3)</PresentationFormat>
  <Paragraphs>21</Paragraphs>
  <Slides>11</Slides>
  <Notes>0</Notes>
  <HiddenSlides>0</HiddenSlides>
  <MMClips>0</MMClips>
  <ScaleCrop>false</ScaleCrop>
  <HeadingPairs>
    <vt:vector size="4" baseType="variant">
      <vt:variant>
        <vt:lpstr>ערכת נושא</vt:lpstr>
      </vt:variant>
      <vt:variant>
        <vt:i4>1</vt:i4>
      </vt:variant>
      <vt:variant>
        <vt:lpstr>כותרות שקופיות</vt:lpstr>
      </vt:variant>
      <vt:variant>
        <vt:i4>11</vt:i4>
      </vt:variant>
    </vt:vector>
  </HeadingPairs>
  <TitlesOfParts>
    <vt:vector size="12" baseType="lpstr">
      <vt:lpstr>התלהבות</vt:lpstr>
      <vt:lpstr>מצגת של PowerPoint</vt:lpstr>
      <vt:lpstr>מצגת של PowerPoint</vt:lpstr>
      <vt:lpstr>מצגת של PowerPoint</vt:lpstr>
      <vt:lpstr>מפגשים חד תרבותיים</vt:lpstr>
      <vt:lpstr>מפגשי דרמה</vt:lpstr>
      <vt:lpstr>מפגש מוסיקה</vt:lpstr>
      <vt:lpstr>מצגת של PowerPoint</vt:lpstr>
      <vt:lpstr>קרקס</vt:lpstr>
      <vt:lpstr>תחרות "מאסטר שף"</vt:lpstr>
      <vt:lpstr>מצגת של PowerPoint</vt:lpstr>
      <vt:lpstr>מפגש הורים</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Mali</dc:creator>
  <cp:lastModifiedBy>Akiva</cp:lastModifiedBy>
  <cp:revision>23</cp:revision>
  <dcterms:created xsi:type="dcterms:W3CDTF">2015-04-23T08:44:51Z</dcterms:created>
  <dcterms:modified xsi:type="dcterms:W3CDTF">2015-04-24T12:15:35Z</dcterms:modified>
</cp:coreProperties>
</file>